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62"/>
  </p:notesMasterIdLst>
  <p:handoutMasterIdLst>
    <p:handoutMasterId r:id="rId63"/>
  </p:handoutMasterIdLst>
  <p:sldIdLst>
    <p:sldId id="256" r:id="rId2"/>
    <p:sldId id="323" r:id="rId3"/>
    <p:sldId id="324" r:id="rId4"/>
    <p:sldId id="325" r:id="rId5"/>
    <p:sldId id="326" r:id="rId6"/>
    <p:sldId id="327" r:id="rId7"/>
    <p:sldId id="328" r:id="rId8"/>
    <p:sldId id="330" r:id="rId9"/>
    <p:sldId id="331" r:id="rId10"/>
    <p:sldId id="332" r:id="rId11"/>
    <p:sldId id="333" r:id="rId12"/>
    <p:sldId id="334" r:id="rId13"/>
    <p:sldId id="361" r:id="rId14"/>
    <p:sldId id="362" r:id="rId15"/>
    <p:sldId id="335" r:id="rId16"/>
    <p:sldId id="336" r:id="rId17"/>
    <p:sldId id="347" r:id="rId18"/>
    <p:sldId id="337" r:id="rId19"/>
    <p:sldId id="338" r:id="rId20"/>
    <p:sldId id="339" r:id="rId21"/>
    <p:sldId id="340" r:id="rId22"/>
    <p:sldId id="341" r:id="rId23"/>
    <p:sldId id="342" r:id="rId24"/>
    <p:sldId id="343" r:id="rId25"/>
    <p:sldId id="344" r:id="rId26"/>
    <p:sldId id="345" r:id="rId27"/>
    <p:sldId id="346"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10" r:id="rId41"/>
    <p:sldId id="311" r:id="rId42"/>
    <p:sldId id="312" r:id="rId43"/>
    <p:sldId id="313" r:id="rId44"/>
    <p:sldId id="314" r:id="rId45"/>
    <p:sldId id="364" r:id="rId46"/>
    <p:sldId id="316" r:id="rId47"/>
    <p:sldId id="317" r:id="rId48"/>
    <p:sldId id="363" r:id="rId49"/>
    <p:sldId id="318" r:id="rId50"/>
    <p:sldId id="319" r:id="rId51"/>
    <p:sldId id="320" r:id="rId52"/>
    <p:sldId id="322" r:id="rId53"/>
    <p:sldId id="366" r:id="rId54"/>
    <p:sldId id="368" r:id="rId55"/>
    <p:sldId id="367" r:id="rId56"/>
    <p:sldId id="369" r:id="rId57"/>
    <p:sldId id="370" r:id="rId58"/>
    <p:sldId id="371" r:id="rId59"/>
    <p:sldId id="360" r:id="rId60"/>
    <p:sldId id="372"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C30985"/>
    <a:srgbClr val="23C408"/>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9" d="100"/>
          <a:sy n="49" d="100"/>
        </p:scale>
        <p:origin x="-586" y="-8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550"/>
    </p:cViewPr>
  </p:sorterViewPr>
  <p:notesViewPr>
    <p:cSldViewPr>
      <p:cViewPr varScale="1">
        <p:scale>
          <a:sx n="52" d="100"/>
          <a:sy n="52" d="100"/>
        </p:scale>
        <p:origin x="-2726" y="-8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0CCE26-6176-4E1B-BF00-835AE8D3DF90}" type="datetimeFigureOut">
              <a:rPr lang="en-US" smtClean="0"/>
              <a:pPr/>
              <a:t>12/23/2014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E3533C-02E4-47E3-BA9D-E537A53386A8}"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7DC4D6-547A-4BB4-ACDF-8179B36E39C0}" type="datetimeFigureOut">
              <a:rPr lang="en-US" smtClean="0"/>
              <a:pPr/>
              <a:t>12/23/2014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149346-2ED4-4DA1-B420-1FF1039F4BD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149346-2ED4-4DA1-B420-1FF1039F4BD9}"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149346-2ED4-4DA1-B420-1FF1039F4BD9}"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F35627EF-539F-4379-B2BE-996685822E0F}" type="datetimeFigureOut">
              <a:rPr lang="en-US" smtClean="0"/>
              <a:pPr/>
              <a:t>12/23/2014</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3A44A4C4-8734-4107-BF94-66A76DB5720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35627EF-539F-4379-B2BE-996685822E0F}" type="datetimeFigureOut">
              <a:rPr lang="en-US" smtClean="0"/>
              <a:pPr/>
              <a:t>12/23/2014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4A4C4-8734-4107-BF94-66A76DB5720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F35627EF-539F-4379-B2BE-996685822E0F}" type="datetimeFigureOut">
              <a:rPr lang="en-US" smtClean="0"/>
              <a:pPr/>
              <a:t>12/23/2014</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3A44A4C4-8734-4107-BF94-66A76DB5720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F35627EF-539F-4379-B2BE-996685822E0F}" type="datetimeFigureOut">
              <a:rPr lang="en-US" smtClean="0"/>
              <a:pPr/>
              <a:t>12/23/2014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A44A4C4-8734-4107-BF94-66A76DB57202}"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F35627EF-539F-4379-B2BE-996685822E0F}" type="datetimeFigureOut">
              <a:rPr lang="en-US" smtClean="0"/>
              <a:pPr/>
              <a:t>12/23/2014</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3A44A4C4-8734-4107-BF94-66A76DB57202}"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F35627EF-539F-4379-B2BE-996685822E0F}" type="datetimeFigureOut">
              <a:rPr lang="en-US" smtClean="0"/>
              <a:pPr/>
              <a:t>12/23/2014</a:t>
            </a:fld>
            <a:endParaRPr lang="en-US"/>
          </a:p>
        </p:txBody>
      </p:sp>
      <p:sp>
        <p:nvSpPr>
          <p:cNvPr id="10" name="Slide Number Placeholder 9"/>
          <p:cNvSpPr>
            <a:spLocks noGrp="1"/>
          </p:cNvSpPr>
          <p:nvPr>
            <p:ph type="sldNum" sz="quarter" idx="16"/>
          </p:nvPr>
        </p:nvSpPr>
        <p:spPr/>
        <p:txBody>
          <a:bodyPr rtlCol="0"/>
          <a:lstStyle/>
          <a:p>
            <a:fld id="{3A44A4C4-8734-4107-BF94-66A76DB57202}"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F35627EF-539F-4379-B2BE-996685822E0F}" type="datetimeFigureOut">
              <a:rPr lang="en-US" smtClean="0"/>
              <a:pPr/>
              <a:t>12/23/2014</a:t>
            </a:fld>
            <a:endParaRPr lang="en-US"/>
          </a:p>
        </p:txBody>
      </p:sp>
      <p:sp>
        <p:nvSpPr>
          <p:cNvPr id="12" name="Slide Number Placeholder 11"/>
          <p:cNvSpPr>
            <a:spLocks noGrp="1"/>
          </p:cNvSpPr>
          <p:nvPr>
            <p:ph type="sldNum" sz="quarter" idx="16"/>
          </p:nvPr>
        </p:nvSpPr>
        <p:spPr/>
        <p:txBody>
          <a:bodyPr rtlCol="0"/>
          <a:lstStyle/>
          <a:p>
            <a:fld id="{3A44A4C4-8734-4107-BF94-66A76DB57202}"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35627EF-539F-4379-B2BE-996685822E0F}" type="datetimeFigureOut">
              <a:rPr lang="en-US" smtClean="0"/>
              <a:pPr/>
              <a:t>12/23/2014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3A44A4C4-8734-4107-BF94-66A76DB5720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5627EF-539F-4379-B2BE-996685822E0F}" type="datetimeFigureOut">
              <a:rPr lang="en-US" smtClean="0"/>
              <a:pPr/>
              <a:t>12/23/2014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3A44A4C4-8734-4107-BF94-66A76DB5720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35627EF-539F-4379-B2BE-996685822E0F}" type="datetimeFigureOut">
              <a:rPr lang="en-US" smtClean="0"/>
              <a:pPr/>
              <a:t>12/23/2014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3A44A4C4-8734-4107-BF94-66A76DB57202}"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F35627EF-539F-4379-B2BE-996685822E0F}" type="datetimeFigureOut">
              <a:rPr lang="en-US" smtClean="0"/>
              <a:pPr/>
              <a:t>12/23/2014</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3A44A4C4-8734-4107-BF94-66A76DB57202}"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F35627EF-539F-4379-B2BE-996685822E0F}" type="datetimeFigureOut">
              <a:rPr lang="en-US" smtClean="0"/>
              <a:pPr/>
              <a:t>12/23/2014</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3A44A4C4-8734-4107-BF94-66A76DB5720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3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3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14.bin"/></Relationships>
</file>

<file path=ppt/slides/_rels/slide53.xml.rels><?xml version="1.0" encoding="UTF-8" standalone="yes"?>
<Relationships xmlns="http://schemas.openxmlformats.org/package/2006/relationships"><Relationship Id="rId2" Type="http://schemas.openxmlformats.org/officeDocument/2006/relationships/hyperlink" Target="Presentation1.pptx"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543800" cy="1981200"/>
          </a:xfrm>
        </p:spPr>
        <p:txBody>
          <a:bodyPr>
            <a:normAutofit/>
          </a:bodyPr>
          <a:lstStyle/>
          <a:p>
            <a:pPr algn="ctr"/>
            <a:r>
              <a:rPr lang="en-US" dirty="0" smtClean="0">
                <a:solidFill>
                  <a:srgbClr val="FF0000"/>
                </a:solidFill>
                <a:latin typeface="Times New Roman" pitchFamily="18" charset="0"/>
                <a:cs typeface="Times New Roman" pitchFamily="18" charset="0"/>
              </a:rPr>
              <a:t>Unit Four </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a:xfrm>
            <a:off x="1143000" y="2667000"/>
            <a:ext cx="7162800" cy="2057400"/>
          </a:xfrm>
          <a:solidFill>
            <a:schemeClr val="bg1"/>
          </a:solidFill>
        </p:spPr>
        <p:txBody>
          <a:bodyPr>
            <a:noAutofit/>
          </a:bodyPr>
          <a:lstStyle/>
          <a:p>
            <a:r>
              <a:rPr lang="en-US" sz="4000" dirty="0" smtClean="0">
                <a:solidFill>
                  <a:srgbClr val="0000FF"/>
                </a:solidFill>
                <a:latin typeface="Times New Roman" pitchFamily="18" charset="0"/>
                <a:cs typeface="Times New Roman" pitchFamily="18" charset="0"/>
              </a:rPr>
              <a:t>Chemical Bonding and Structure </a:t>
            </a:r>
            <a:endParaRPr lang="en-US" sz="4000" dirty="0">
              <a:solidFill>
                <a:srgbClr val="0000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23C408"/>
                </a:solidFill>
              </a:rPr>
              <a:t>Lewis Structure</a:t>
            </a:r>
            <a:endParaRPr lang="en-US" sz="4000" dirty="0"/>
          </a:p>
        </p:txBody>
      </p:sp>
      <p:sp>
        <p:nvSpPr>
          <p:cNvPr id="3" name="Content Placeholder 2"/>
          <p:cNvSpPr>
            <a:spLocks noGrp="1"/>
          </p:cNvSpPr>
          <p:nvPr>
            <p:ph sz="quarter" idx="1"/>
          </p:nvPr>
        </p:nvSpPr>
        <p:spPr>
          <a:xfrm>
            <a:off x="152400" y="1447800"/>
            <a:ext cx="8991600" cy="5257800"/>
          </a:xfrm>
        </p:spPr>
        <p:txBody>
          <a:bodyPr>
            <a:normAutofit fontScale="92500" lnSpcReduction="10000"/>
          </a:bodyPr>
          <a:lstStyle/>
          <a:p>
            <a:pPr marL="320040" lvl="1" indent="-320040" algn="just">
              <a:spcBef>
                <a:spcPts val="700"/>
              </a:spcBef>
              <a:buClr>
                <a:schemeClr val="accent2"/>
              </a:buClr>
              <a:buSzPct val="100000"/>
              <a:buFont typeface="Wingdings" pitchFamily="2" charset="2"/>
              <a:buChar char="v"/>
            </a:pPr>
            <a:r>
              <a:rPr lang="en-US" sz="2400" dirty="0" smtClean="0">
                <a:solidFill>
                  <a:srgbClr val="FF0000"/>
                </a:solidFill>
              </a:rPr>
              <a:t>Connect all atoms by </a:t>
            </a:r>
            <a:r>
              <a:rPr lang="en-US" sz="2400" dirty="0" smtClean="0">
                <a:solidFill>
                  <a:srgbClr val="0000FF"/>
                </a:solidFill>
              </a:rPr>
              <a:t>drawing single bonds </a:t>
            </a:r>
            <a:r>
              <a:rPr lang="en-US" sz="2400" dirty="0" smtClean="0">
                <a:solidFill>
                  <a:srgbClr val="FF0000"/>
                </a:solidFill>
              </a:rPr>
              <a:t>between all atoms, then distribute the remaining </a:t>
            </a:r>
            <a:r>
              <a:rPr lang="en-US" sz="2400" dirty="0" smtClean="0">
                <a:solidFill>
                  <a:srgbClr val="0000FF"/>
                </a:solidFill>
              </a:rPr>
              <a:t>valence electrons as lone pairs around outer atoms </a:t>
            </a:r>
            <a:r>
              <a:rPr lang="en-US" sz="2400" dirty="0" smtClean="0">
                <a:solidFill>
                  <a:srgbClr val="FF0000"/>
                </a:solidFill>
              </a:rPr>
              <a:t>and </a:t>
            </a:r>
            <a:r>
              <a:rPr lang="en-US" sz="2400" dirty="0" smtClean="0">
                <a:solidFill>
                  <a:srgbClr val="FF00FF"/>
                </a:solidFill>
              </a:rPr>
              <a:t>around the central atom </a:t>
            </a:r>
            <a:r>
              <a:rPr lang="en-US" sz="2400" dirty="0" smtClean="0">
                <a:solidFill>
                  <a:srgbClr val="FF0000"/>
                </a:solidFill>
              </a:rPr>
              <a:t>so each has an octet.</a:t>
            </a:r>
          </a:p>
          <a:p>
            <a:pPr marL="320040" lvl="1" indent="-320040" algn="just">
              <a:spcBef>
                <a:spcPts val="700"/>
              </a:spcBef>
              <a:buClr>
                <a:schemeClr val="accent2"/>
              </a:buClr>
              <a:buSzPct val="100000"/>
              <a:buFont typeface="Wingdings" pitchFamily="2" charset="2"/>
              <a:buChar char="v"/>
            </a:pPr>
            <a:endParaRPr lang="en-US" sz="2400" dirty="0" smtClean="0">
              <a:solidFill>
                <a:srgbClr val="FF0000"/>
              </a:solidFill>
            </a:endParaRPr>
          </a:p>
          <a:p>
            <a:pPr marL="320040" lvl="1" indent="-320040" algn="just">
              <a:spcBef>
                <a:spcPts val="700"/>
              </a:spcBef>
              <a:buClr>
                <a:schemeClr val="accent2"/>
              </a:buClr>
              <a:buSzPct val="100000"/>
              <a:buFont typeface="Wingdings" pitchFamily="2" charset="2"/>
              <a:buChar char="v"/>
            </a:pPr>
            <a:r>
              <a:rPr lang="en-US" sz="2400" dirty="0" smtClean="0">
                <a:solidFill>
                  <a:srgbClr val="0000FF"/>
                </a:solidFill>
              </a:rPr>
              <a:t>If there are not enough electrons for </a:t>
            </a:r>
            <a:r>
              <a:rPr lang="en-US" sz="2400" dirty="0" smtClean="0">
                <a:solidFill>
                  <a:srgbClr val="FF0000"/>
                </a:solidFill>
              </a:rPr>
              <a:t>each atom to have an octet</a:t>
            </a:r>
            <a:r>
              <a:rPr lang="en-US" sz="2400" dirty="0" smtClean="0">
                <a:solidFill>
                  <a:srgbClr val="0000FF"/>
                </a:solidFill>
              </a:rPr>
              <a:t>, make </a:t>
            </a:r>
            <a:r>
              <a:rPr lang="en-US" sz="2400" dirty="0" smtClean="0">
                <a:solidFill>
                  <a:srgbClr val="FF00FF"/>
                </a:solidFill>
              </a:rPr>
              <a:t>double or triple bonds </a:t>
            </a:r>
            <a:r>
              <a:rPr lang="en-US" sz="2400" dirty="0" smtClean="0">
                <a:solidFill>
                  <a:srgbClr val="0000FF"/>
                </a:solidFill>
              </a:rPr>
              <a:t>between central atom and surrounding atoms. </a:t>
            </a:r>
          </a:p>
          <a:p>
            <a:pPr algn="just">
              <a:buSzPct val="100000"/>
              <a:buNone/>
            </a:pPr>
            <a:endParaRPr lang="en-US" sz="2400" dirty="0" smtClean="0"/>
          </a:p>
          <a:p>
            <a:pPr algn="just">
              <a:buSzPct val="100000"/>
              <a:buFont typeface="Wingdings" pitchFamily="2" charset="2"/>
              <a:buChar char="v"/>
            </a:pPr>
            <a:r>
              <a:rPr lang="en-US" sz="2400" dirty="0" smtClean="0"/>
              <a:t>The number of bonds x in a </a:t>
            </a:r>
            <a:r>
              <a:rPr lang="en-US" sz="2400" i="1" dirty="0" smtClean="0">
                <a:solidFill>
                  <a:srgbClr val="FF0000"/>
                </a:solidFill>
              </a:rPr>
              <a:t>main-group</a:t>
            </a:r>
            <a:r>
              <a:rPr lang="en-US" sz="2400" i="1" dirty="0" smtClean="0"/>
              <a:t> </a:t>
            </a:r>
            <a:r>
              <a:rPr lang="en-US" sz="2400" dirty="0" smtClean="0"/>
              <a:t>compound other than H</a:t>
            </a:r>
            <a:r>
              <a:rPr lang="en-US" sz="2400" baseline="-25000" dirty="0" smtClean="0"/>
              <a:t>2</a:t>
            </a:r>
            <a:r>
              <a:rPr lang="en-US" sz="2400" dirty="0" smtClean="0"/>
              <a:t> is predicted as:</a:t>
            </a:r>
          </a:p>
          <a:p>
            <a:pPr algn="just">
              <a:buSzPct val="100000"/>
              <a:buFont typeface="Wingdings" pitchFamily="2" charset="2"/>
              <a:buChar char="v"/>
            </a:pPr>
            <a:endParaRPr lang="en-US" sz="2400" dirty="0" smtClean="0"/>
          </a:p>
          <a:p>
            <a:pPr algn="just">
              <a:buSzPct val="100000"/>
              <a:buFont typeface="Wingdings" pitchFamily="2" charset="2"/>
              <a:buChar char="v"/>
            </a:pPr>
            <a:endParaRPr lang="en-US" sz="2400" dirty="0" smtClean="0"/>
          </a:p>
          <a:p>
            <a:pPr algn="just">
              <a:buSzPct val="100000"/>
              <a:buFont typeface="Wingdings" pitchFamily="2" charset="2"/>
              <a:buChar char="v"/>
            </a:pPr>
            <a:r>
              <a:rPr lang="en-US" sz="2400" dirty="0" smtClean="0"/>
              <a:t>Where </a:t>
            </a:r>
            <a:r>
              <a:rPr lang="en-US" sz="2400" i="1" dirty="0" smtClean="0">
                <a:solidFill>
                  <a:srgbClr val="FF00FF"/>
                </a:solidFill>
              </a:rPr>
              <a:t>h </a:t>
            </a:r>
            <a:r>
              <a:rPr lang="en-US" sz="2400" dirty="0" smtClean="0">
                <a:solidFill>
                  <a:srgbClr val="FF00FF"/>
                </a:solidFill>
              </a:rPr>
              <a:t>is the number of hydrogen atoms</a:t>
            </a:r>
            <a:r>
              <a:rPr lang="en-US" sz="2400" dirty="0" smtClean="0"/>
              <a:t>, and </a:t>
            </a:r>
            <a:r>
              <a:rPr lang="en-US" sz="2400" i="1" dirty="0" smtClean="0">
                <a:solidFill>
                  <a:srgbClr val="0000FF"/>
                </a:solidFill>
              </a:rPr>
              <a:t>p </a:t>
            </a:r>
            <a:r>
              <a:rPr lang="en-US" sz="2400" dirty="0" smtClean="0">
                <a:solidFill>
                  <a:srgbClr val="0000FF"/>
                </a:solidFill>
              </a:rPr>
              <a:t>is the number of </a:t>
            </a:r>
            <a:r>
              <a:rPr lang="en-US" sz="2400" i="1" dirty="0" smtClean="0">
                <a:solidFill>
                  <a:srgbClr val="0000FF"/>
                </a:solidFill>
              </a:rPr>
              <a:t>p</a:t>
            </a:r>
            <a:r>
              <a:rPr lang="en-US" sz="2400" dirty="0" smtClean="0">
                <a:solidFill>
                  <a:srgbClr val="0000FF"/>
                </a:solidFill>
              </a:rPr>
              <a:t>-block atoms</a:t>
            </a:r>
            <a:r>
              <a:rPr lang="en-US" sz="2400" dirty="0" smtClean="0"/>
              <a:t>. The </a:t>
            </a:r>
            <a:r>
              <a:rPr lang="en-US" sz="2400" dirty="0" smtClean="0">
                <a:solidFill>
                  <a:srgbClr val="FF0000"/>
                </a:solidFill>
              </a:rPr>
              <a:t>2</a:t>
            </a:r>
            <a:r>
              <a:rPr lang="en-US" sz="2400" i="1" dirty="0" smtClean="0">
                <a:solidFill>
                  <a:srgbClr val="FF0000"/>
                </a:solidFill>
              </a:rPr>
              <a:t>h</a:t>
            </a:r>
            <a:r>
              <a:rPr lang="en-US" sz="2400" dirty="0" smtClean="0">
                <a:solidFill>
                  <a:srgbClr val="FF0000"/>
                </a:solidFill>
              </a:rPr>
              <a:t>+ 8</a:t>
            </a:r>
            <a:r>
              <a:rPr lang="en-US" sz="2400" i="1" dirty="0" smtClean="0">
                <a:solidFill>
                  <a:srgbClr val="FF0000"/>
                </a:solidFill>
              </a:rPr>
              <a:t>p </a:t>
            </a:r>
            <a:r>
              <a:rPr lang="en-US" sz="2400" dirty="0" smtClean="0"/>
              <a:t>is the maximum total number of electrons they can have in their valence orbitals.</a:t>
            </a: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4572000"/>
            <a:ext cx="6324600" cy="659219"/>
          </a:xfrm>
          <a:prstGeom prst="rect">
            <a:avLst/>
          </a:prstGeom>
          <a:noFill/>
        </p:spPr>
      </p:pic>
      <p:sp>
        <p:nvSpPr>
          <p:cNvPr id="1027" name="Rectangle 3"/>
          <p:cNvSpPr>
            <a:spLocks noChangeArrowheads="1"/>
          </p:cNvSpPr>
          <p:nvPr/>
        </p:nvSpPr>
        <p:spPr bwMode="auto">
          <a:xfrm>
            <a:off x="0" y="7699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23C408"/>
                </a:solidFill>
              </a:rPr>
              <a:t>Lewis Structure: Examples</a:t>
            </a:r>
            <a:endParaRPr lang="en-US" sz="4000" dirty="0"/>
          </a:p>
        </p:txBody>
      </p:sp>
      <p:sp>
        <p:nvSpPr>
          <p:cNvPr id="3" name="Content Placeholder 2"/>
          <p:cNvSpPr>
            <a:spLocks noGrp="1"/>
          </p:cNvSpPr>
          <p:nvPr>
            <p:ph sz="quarter" idx="1"/>
          </p:nvPr>
        </p:nvSpPr>
        <p:spPr>
          <a:xfrm>
            <a:off x="152400" y="1447800"/>
            <a:ext cx="8839200" cy="5257800"/>
          </a:xfrm>
        </p:spPr>
        <p:txBody>
          <a:bodyPr>
            <a:normAutofit fontScale="92500" lnSpcReduction="10000"/>
          </a:bodyPr>
          <a:lstStyle/>
          <a:p>
            <a:pPr>
              <a:buNone/>
            </a:pPr>
            <a:r>
              <a:rPr lang="en-US" sz="2400" dirty="0" smtClean="0">
                <a:solidFill>
                  <a:srgbClr val="0000FF"/>
                </a:solidFill>
              </a:rPr>
              <a:t>Example 1: F</a:t>
            </a:r>
            <a:r>
              <a:rPr lang="en-US" sz="2400" baseline="-25000" dirty="0" smtClean="0">
                <a:solidFill>
                  <a:srgbClr val="0000FF"/>
                </a:solidFill>
              </a:rPr>
              <a:t>2</a:t>
            </a:r>
            <a:endParaRPr lang="en-US" sz="2400" dirty="0" smtClean="0">
              <a:solidFill>
                <a:srgbClr val="0000FF"/>
              </a:solidFill>
            </a:endParaRPr>
          </a:p>
          <a:p>
            <a:pPr>
              <a:buNone/>
            </a:pPr>
            <a:endParaRPr lang="en-US" sz="2400" dirty="0" smtClean="0"/>
          </a:p>
          <a:p>
            <a:pPr>
              <a:buNone/>
            </a:pPr>
            <a:endParaRPr lang="en-US" sz="2400" dirty="0" smtClean="0"/>
          </a:p>
          <a:p>
            <a:pPr algn="just">
              <a:buNone/>
            </a:pPr>
            <a:r>
              <a:rPr lang="en-US" sz="2400" dirty="0" smtClean="0"/>
              <a:t>The resulting molecule, written as </a:t>
            </a:r>
            <a:r>
              <a:rPr lang="en-US" sz="2400" dirty="0" smtClean="0">
                <a:solidFill>
                  <a:srgbClr val="FF0000"/>
                </a:solidFill>
              </a:rPr>
              <a:t>F-F</a:t>
            </a:r>
            <a:r>
              <a:rPr lang="en-US" sz="2400" dirty="0" smtClean="0"/>
              <a:t>, demonstrates an important point. It has six pairs of electrons which are not shared by the atoms. Such pairs of electrons are called </a:t>
            </a:r>
            <a:r>
              <a:rPr lang="en-US" sz="2400" i="1" dirty="0" smtClean="0">
                <a:solidFill>
                  <a:srgbClr val="0000FF"/>
                </a:solidFill>
              </a:rPr>
              <a:t>lone pairs</a:t>
            </a:r>
            <a:r>
              <a:rPr lang="en-US" sz="2400" dirty="0" smtClean="0">
                <a:solidFill>
                  <a:srgbClr val="0000FF"/>
                </a:solidFill>
              </a:rPr>
              <a:t>.</a:t>
            </a:r>
          </a:p>
          <a:p>
            <a:pPr>
              <a:buNone/>
            </a:pPr>
            <a:r>
              <a:rPr lang="en-US" sz="2400" dirty="0" smtClean="0">
                <a:solidFill>
                  <a:srgbClr val="FF0000"/>
                </a:solidFill>
              </a:rPr>
              <a:t>Example 2: O</a:t>
            </a:r>
            <a:r>
              <a:rPr lang="en-US" sz="2400" baseline="-25000" dirty="0" smtClean="0">
                <a:solidFill>
                  <a:srgbClr val="FF0000"/>
                </a:solidFill>
              </a:rPr>
              <a:t>2 </a:t>
            </a:r>
          </a:p>
          <a:p>
            <a:pPr>
              <a:buNone/>
            </a:pPr>
            <a:endParaRPr lang="en-US" sz="2400" dirty="0" smtClean="0"/>
          </a:p>
          <a:p>
            <a:pPr>
              <a:buNone/>
            </a:pPr>
            <a:endParaRPr lang="en-US" sz="2400" dirty="0" smtClean="0"/>
          </a:p>
          <a:p>
            <a:pPr>
              <a:buNone/>
            </a:pPr>
            <a:endParaRPr lang="en-US" sz="2400" dirty="0" smtClean="0"/>
          </a:p>
          <a:p>
            <a:pPr>
              <a:buNone/>
            </a:pPr>
            <a:r>
              <a:rPr lang="en-US" sz="2400" dirty="0" smtClean="0"/>
              <a:t>Oxygen needs two electrons to attain the octet structure. This places two shared pairs between the two oxygen nuclei. Two pairs of electrons between two atoms constitute two bonds, that is, a </a:t>
            </a:r>
            <a:r>
              <a:rPr lang="en-US" sz="2400" i="1" dirty="0" smtClean="0">
                <a:solidFill>
                  <a:srgbClr val="0000FF"/>
                </a:solidFill>
              </a:rPr>
              <a:t>double bond</a:t>
            </a:r>
            <a:r>
              <a:rPr lang="en-US" sz="2400" dirty="0" smtClean="0"/>
              <a:t>. The </a:t>
            </a:r>
            <a:r>
              <a:rPr lang="en-US" sz="2400" i="1" dirty="0" smtClean="0">
                <a:solidFill>
                  <a:srgbClr val="0000FF"/>
                </a:solidFill>
              </a:rPr>
              <a:t>bond order </a:t>
            </a:r>
            <a:r>
              <a:rPr lang="en-US" sz="2400" dirty="0" smtClean="0"/>
              <a:t>in the molecule is </a:t>
            </a:r>
            <a:r>
              <a:rPr lang="en-US" sz="2400" b="1" dirty="0" smtClean="0"/>
              <a:t>2 </a:t>
            </a:r>
            <a:r>
              <a:rPr lang="en-US" sz="2400" dirty="0" smtClean="0"/>
              <a:t>and O</a:t>
            </a:r>
            <a:r>
              <a:rPr lang="en-US" sz="2400" baseline="-25000" dirty="0" smtClean="0"/>
              <a:t>2</a:t>
            </a:r>
            <a:r>
              <a:rPr lang="en-US" sz="2400" dirty="0" smtClean="0"/>
              <a:t>is written as O=O</a:t>
            </a:r>
            <a:r>
              <a:rPr lang="en-US" sz="2400" baseline="-25000" dirty="0" smtClean="0"/>
              <a:t> </a:t>
            </a:r>
            <a:endParaRPr lang="en-US" sz="2400" dirty="0" smtClean="0"/>
          </a:p>
          <a:p>
            <a:pPr>
              <a:buNone/>
            </a:pPr>
            <a:endParaRPr lang="en-US" sz="2400" dirty="0">
              <a:latin typeface="Arial Rounded MT Bold" pitchFamily="34" charset="0"/>
            </a:endParaRPr>
          </a:p>
        </p:txBody>
      </p:sp>
      <p:sp>
        <p:nvSpPr>
          <p:cNvPr id="4" name="TextBox 3"/>
          <p:cNvSpPr txBox="1"/>
          <p:nvPr/>
        </p:nvSpPr>
        <p:spPr>
          <a:xfrm>
            <a:off x="2438400" y="1447800"/>
            <a:ext cx="4724400" cy="461665"/>
          </a:xfrm>
          <a:prstGeom prst="rect">
            <a:avLst/>
          </a:prstGeom>
          <a:noFill/>
        </p:spPr>
        <p:txBody>
          <a:bodyPr wrap="square" rtlCol="0">
            <a:spAutoFit/>
          </a:bodyPr>
          <a:lstStyle/>
          <a:p>
            <a:r>
              <a:rPr lang="en-US" sz="2400" dirty="0" smtClean="0">
                <a:solidFill>
                  <a:srgbClr val="FF0000"/>
                </a:solidFill>
                <a:latin typeface="Arial Rounded MT Bold" pitchFamily="34" charset="0"/>
              </a:rPr>
              <a:t>x = (2 x 8 -14)/2 = 1 bond</a:t>
            </a:r>
            <a:endParaRPr lang="en-US" sz="2400" dirty="0">
              <a:solidFill>
                <a:srgbClr val="FF0000"/>
              </a:solidFill>
              <a:latin typeface="Arial Rounded MT Bold" pitchFamily="34" charset="0"/>
            </a:endParaRPr>
          </a:p>
        </p:txBody>
      </p:sp>
      <p:sp>
        <p:nvSpPr>
          <p:cNvPr id="24578" name="Rectangle 2"/>
          <p:cNvSpPr>
            <a:spLocks noChangeArrowheads="1"/>
          </p:cNvSpPr>
          <p:nvPr/>
        </p:nvSpPr>
        <p:spPr bwMode="auto">
          <a:xfrm>
            <a:off x="2286000" y="3886200"/>
            <a:ext cx="38100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FF"/>
                </a:solidFill>
                <a:effectLst/>
                <a:ea typeface="Calibri" pitchFamily="34" charset="0"/>
                <a:cs typeface="Times New Roman" pitchFamily="18" charset="0"/>
              </a:rPr>
              <a:t>x=(2 x 8 -12)/2 = 2 bonds</a:t>
            </a:r>
            <a:endParaRPr kumimoji="0" lang="en-US" sz="2400" b="0" i="0" u="none" strike="noStrike" cap="none" normalizeH="0" baseline="0" dirty="0" smtClean="0">
              <a:ln>
                <a:noFill/>
              </a:ln>
              <a:solidFill>
                <a:srgbClr val="0000FF"/>
              </a:solidFill>
              <a:effectLst/>
              <a:cs typeface="Arial" pitchFamily="34" charset="0"/>
            </a:endParaRPr>
          </a:p>
        </p:txBody>
      </p:sp>
      <p:sp>
        <p:nvSpPr>
          <p:cNvPr id="2416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1665" name="Object 1"/>
          <p:cNvGraphicFramePr>
            <a:graphicFrameLocks noChangeAspect="1"/>
          </p:cNvGraphicFramePr>
          <p:nvPr/>
        </p:nvGraphicFramePr>
        <p:xfrm>
          <a:off x="1371600" y="1981200"/>
          <a:ext cx="5143500" cy="587375"/>
        </p:xfrm>
        <a:graphic>
          <a:graphicData uri="http://schemas.openxmlformats.org/presentationml/2006/ole">
            <p:oleObj spid="_x0000_s241665" name="CS ChemDraw Drawing" r:id="rId3" imgW="8161920" imgH="956520" progId="ChemDraw.Document.6.0">
              <p:embed/>
            </p:oleObj>
          </a:graphicData>
        </a:graphic>
      </p:graphicFrame>
      <p:sp>
        <p:nvSpPr>
          <p:cNvPr id="2416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1667" name="Object 3"/>
          <p:cNvGraphicFramePr>
            <a:graphicFrameLocks noChangeAspect="1"/>
          </p:cNvGraphicFramePr>
          <p:nvPr/>
        </p:nvGraphicFramePr>
        <p:xfrm>
          <a:off x="1524000" y="4419600"/>
          <a:ext cx="5562600" cy="685800"/>
        </p:xfrm>
        <a:graphic>
          <a:graphicData uri="http://schemas.openxmlformats.org/presentationml/2006/ole">
            <p:oleObj spid="_x0000_s241667" name="CS ChemDraw Drawing" r:id="rId4" imgW="7661160" imgH="924480" progId="ChemDraw.Document.6.0">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41665"/>
                                        </p:tgtEl>
                                        <p:attrNameLst>
                                          <p:attrName>style.visibility</p:attrName>
                                        </p:attrNameLst>
                                      </p:cBhvr>
                                      <p:to>
                                        <p:strVal val="visible"/>
                                      </p:to>
                                    </p:set>
                                    <p:animEffect transition="in" filter="diamond(in)">
                                      <p:cBhvr>
                                        <p:cTn id="12" dur="2000"/>
                                        <p:tgtEl>
                                          <p:spTgt spid="24166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4578"/>
                                        </p:tgtEl>
                                        <p:attrNameLst>
                                          <p:attrName>style.visibility</p:attrName>
                                        </p:attrNameLst>
                                      </p:cBhvr>
                                      <p:to>
                                        <p:strVal val="visible"/>
                                      </p:to>
                                    </p:set>
                                    <p:animEffect transition="in" filter="box(in)">
                                      <p:cBhvr>
                                        <p:cTn id="22" dur="500"/>
                                        <p:tgtEl>
                                          <p:spTgt spid="2457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41667"/>
                                        </p:tgtEl>
                                        <p:attrNameLst>
                                          <p:attrName>style.visibility</p:attrName>
                                        </p:attrNameLst>
                                      </p:cBhvr>
                                      <p:to>
                                        <p:strVal val="visible"/>
                                      </p:to>
                                    </p:set>
                                    <p:animEffect transition="in" filter="box(in)">
                                      <p:cBhvr>
                                        <p:cTn id="27" dur="500"/>
                                        <p:tgtEl>
                                          <p:spTgt spid="24166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ox(in)">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5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23C408"/>
                </a:solidFill>
                <a:latin typeface="+mn-lt"/>
              </a:rPr>
              <a:t>Lewis Structure :Limitations</a:t>
            </a:r>
            <a:endParaRPr lang="en-US" sz="4000" dirty="0">
              <a:solidFill>
                <a:srgbClr val="23C408"/>
              </a:solidFill>
              <a:latin typeface="+mn-lt"/>
            </a:endParaRPr>
          </a:p>
        </p:txBody>
      </p:sp>
      <p:sp>
        <p:nvSpPr>
          <p:cNvPr id="3" name="Content Placeholder 2"/>
          <p:cNvSpPr>
            <a:spLocks noGrp="1"/>
          </p:cNvSpPr>
          <p:nvPr>
            <p:ph sz="quarter" idx="1"/>
          </p:nvPr>
        </p:nvSpPr>
        <p:spPr>
          <a:xfrm>
            <a:off x="228600" y="1447800"/>
            <a:ext cx="8763000" cy="5257800"/>
          </a:xfrm>
        </p:spPr>
        <p:txBody>
          <a:bodyPr>
            <a:normAutofit/>
          </a:bodyPr>
          <a:lstStyle/>
          <a:p>
            <a:pPr lvl="0" algn="just">
              <a:buSzPct val="100000"/>
              <a:buFont typeface="Wingdings" pitchFamily="2" charset="2"/>
              <a:buChar char="v"/>
            </a:pPr>
            <a:r>
              <a:rPr lang="en-US" sz="2200" dirty="0" smtClean="0"/>
              <a:t>Lewis theory was good for s-block and p-block elements but not for </a:t>
            </a:r>
            <a:r>
              <a:rPr lang="en-US" sz="2200" dirty="0" smtClean="0">
                <a:solidFill>
                  <a:srgbClr val="0000FF"/>
                </a:solidFill>
              </a:rPr>
              <a:t>d-block</a:t>
            </a:r>
            <a:r>
              <a:rPr lang="en-US" sz="2200" dirty="0" smtClean="0"/>
              <a:t> elements.  </a:t>
            </a:r>
          </a:p>
          <a:p>
            <a:pPr lvl="0" algn="just">
              <a:buSzPct val="100000"/>
              <a:buFont typeface="Wingdings" pitchFamily="2" charset="2"/>
              <a:buChar char="v"/>
            </a:pPr>
            <a:r>
              <a:rPr lang="en-US" sz="2200" dirty="0" smtClean="0"/>
              <a:t>Except in simple cases, a Lewis structure cannot predict neither the 3D shape of the species </a:t>
            </a:r>
            <a:r>
              <a:rPr lang="en-US" sz="2200" dirty="0" smtClean="0">
                <a:solidFill>
                  <a:srgbClr val="0000FF"/>
                </a:solidFill>
              </a:rPr>
              <a:t>(bond angles</a:t>
            </a:r>
            <a:r>
              <a:rPr lang="en-US" sz="2200" dirty="0" smtClean="0"/>
              <a:t>) nor the relative </a:t>
            </a:r>
            <a:r>
              <a:rPr lang="en-US" sz="2200" dirty="0" err="1" smtClean="0"/>
              <a:t>internuclear</a:t>
            </a:r>
            <a:r>
              <a:rPr lang="en-US" sz="2200" dirty="0" smtClean="0"/>
              <a:t> distances (</a:t>
            </a:r>
            <a:r>
              <a:rPr lang="en-US" sz="2200" dirty="0" smtClean="0">
                <a:solidFill>
                  <a:srgbClr val="0000FF"/>
                </a:solidFill>
              </a:rPr>
              <a:t>bond lengths</a:t>
            </a:r>
            <a:r>
              <a:rPr lang="en-US" sz="2200" dirty="0" smtClean="0"/>
              <a:t>).</a:t>
            </a:r>
          </a:p>
          <a:p>
            <a:pPr lvl="0" algn="just">
              <a:buSzPct val="100000"/>
              <a:buFont typeface="Wingdings" pitchFamily="2" charset="2"/>
              <a:buChar char="v"/>
            </a:pPr>
            <a:r>
              <a:rPr lang="en-US" sz="2200" dirty="0" smtClean="0"/>
              <a:t>Lewis  theory  cannot  write  one  correct  structure  for  many  molecules  where</a:t>
            </a:r>
            <a:r>
              <a:rPr lang="en-US" sz="2200" dirty="0" smtClean="0">
                <a:solidFill>
                  <a:srgbClr val="0000FF"/>
                </a:solidFill>
              </a:rPr>
              <a:t> resonance </a:t>
            </a:r>
            <a:r>
              <a:rPr lang="en-US" sz="2200" dirty="0" smtClean="0"/>
              <a:t>is important.</a:t>
            </a:r>
          </a:p>
          <a:p>
            <a:pPr lvl="0" algn="just">
              <a:buSzPct val="100000"/>
              <a:buFont typeface="Wingdings" pitchFamily="2" charset="2"/>
              <a:buChar char="v"/>
            </a:pPr>
            <a:endParaRPr lang="en-US" sz="2200" dirty="0" smtClean="0"/>
          </a:p>
          <a:p>
            <a:pPr lvl="0" algn="just">
              <a:buSzPct val="100000"/>
              <a:buFont typeface="Wingdings" pitchFamily="2" charset="2"/>
              <a:buChar char="v"/>
            </a:pPr>
            <a:r>
              <a:rPr lang="en-US" sz="2200" dirty="0" smtClean="0"/>
              <a:t> Lewis  theory  often  does  not  predict  the  correct  </a:t>
            </a:r>
            <a:r>
              <a:rPr lang="en-US" sz="2200" dirty="0" smtClean="0">
                <a:solidFill>
                  <a:srgbClr val="0000FF"/>
                </a:solidFill>
              </a:rPr>
              <a:t>magnetic  behavior  </a:t>
            </a:r>
            <a:r>
              <a:rPr lang="en-US" sz="2200" dirty="0" smtClean="0"/>
              <a:t>of  molecules. Oxygen, O</a:t>
            </a:r>
            <a:r>
              <a:rPr lang="en-US" sz="2200" baseline="-25000" dirty="0" smtClean="0"/>
              <a:t>2</a:t>
            </a:r>
            <a:r>
              <a:rPr lang="en-US" sz="2200" dirty="0" smtClean="0"/>
              <a:t>, is </a:t>
            </a:r>
            <a:r>
              <a:rPr lang="en-US" sz="2200" dirty="0" smtClean="0">
                <a:solidFill>
                  <a:srgbClr val="FF0000"/>
                </a:solidFill>
              </a:rPr>
              <a:t>paramagnetic</a:t>
            </a:r>
            <a:r>
              <a:rPr lang="en-US" sz="2200" dirty="0" smtClean="0"/>
              <a:t>, though the Lewis structure predicts it is diamagnetic. </a:t>
            </a:r>
          </a:p>
          <a:p>
            <a:pPr lvl="1" algn="just">
              <a:buSzPct val="100000"/>
              <a:buFont typeface="Wingdings" pitchFamily="2" charset="2"/>
              <a:buChar char="v"/>
            </a:pPr>
            <a:r>
              <a:rPr lang="en-US" sz="2200" dirty="0" smtClean="0"/>
              <a:t>Exercise: Draw the Lewis structure and find the bonds of the following compounds.</a:t>
            </a:r>
            <a:r>
              <a:rPr lang="en-US" sz="2200" dirty="0" smtClean="0">
                <a:solidFill>
                  <a:srgbClr val="FF0000"/>
                </a:solidFill>
              </a:rPr>
              <a:t>ClO</a:t>
            </a:r>
            <a:r>
              <a:rPr lang="en-US" sz="2200" baseline="-25000" dirty="0" smtClean="0">
                <a:solidFill>
                  <a:srgbClr val="FF0000"/>
                </a:solidFill>
              </a:rPr>
              <a:t>4</a:t>
            </a:r>
            <a:r>
              <a:rPr lang="en-US" sz="2200" baseline="30000" dirty="0" smtClean="0">
                <a:solidFill>
                  <a:srgbClr val="FF0000"/>
                </a:solidFill>
              </a:rPr>
              <a:t>-</a:t>
            </a:r>
            <a:r>
              <a:rPr lang="en-US" sz="2200" dirty="0" smtClean="0">
                <a:solidFill>
                  <a:srgbClr val="FF0000"/>
                </a:solidFill>
              </a:rPr>
              <a:t>, SO</a:t>
            </a:r>
            <a:r>
              <a:rPr lang="en-US" sz="2200" baseline="-25000" dirty="0" smtClean="0">
                <a:solidFill>
                  <a:srgbClr val="FF0000"/>
                </a:solidFill>
              </a:rPr>
              <a:t>3</a:t>
            </a:r>
            <a:r>
              <a:rPr lang="en-US" sz="2200" dirty="0" smtClean="0">
                <a:solidFill>
                  <a:srgbClr val="FF0000"/>
                </a:solidFill>
              </a:rPr>
              <a:t>, NO</a:t>
            </a:r>
            <a:r>
              <a:rPr lang="en-US" sz="2200" baseline="-25000" dirty="0" smtClean="0">
                <a:solidFill>
                  <a:srgbClr val="FF0000"/>
                </a:solidFill>
              </a:rPr>
              <a:t>2</a:t>
            </a:r>
            <a:r>
              <a:rPr lang="en-US" sz="2200" baseline="30000" dirty="0" smtClean="0">
                <a:solidFill>
                  <a:srgbClr val="FF0000"/>
                </a:solidFill>
              </a:rPr>
              <a:t>-</a:t>
            </a:r>
            <a:r>
              <a:rPr lang="en-US" sz="2200" dirty="0" smtClean="0"/>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00FF"/>
                </a:solidFill>
                <a:latin typeface="Times New Roman" pitchFamily="18" charset="0"/>
                <a:cs typeface="Times New Roman" pitchFamily="18" charset="0"/>
              </a:rPr>
              <a:t>Sidg</a:t>
            </a:r>
            <a:r>
              <a:rPr lang="en-US" b="1" dirty="0" smtClean="0">
                <a:solidFill>
                  <a:srgbClr val="0000FF"/>
                </a:solidFill>
                <a:latin typeface="Times New Roman" pitchFamily="18" charset="0"/>
                <a:cs typeface="Times New Roman" pitchFamily="18" charset="0"/>
              </a:rPr>
              <a:t> wick-Powell theory</a:t>
            </a:r>
            <a:endParaRPr lang="en-US" dirty="0"/>
          </a:p>
        </p:txBody>
      </p:sp>
      <p:sp>
        <p:nvSpPr>
          <p:cNvPr id="3" name="Content Placeholder 2"/>
          <p:cNvSpPr>
            <a:spLocks noGrp="1"/>
          </p:cNvSpPr>
          <p:nvPr>
            <p:ph sz="quarter" idx="1"/>
          </p:nvPr>
        </p:nvSpPr>
        <p:spPr>
          <a:xfrm>
            <a:off x="152400" y="1600200"/>
            <a:ext cx="8991600" cy="5029200"/>
          </a:xfrm>
        </p:spPr>
        <p:txBody>
          <a:bodyPr>
            <a:normAutofit fontScale="92500" lnSpcReduction="10000"/>
          </a:bodyPr>
          <a:lstStyle/>
          <a:p>
            <a:r>
              <a:rPr lang="en-US" sz="3200" dirty="0" smtClean="0">
                <a:latin typeface="Times New Roman" pitchFamily="18" charset="0"/>
                <a:cs typeface="Times New Roman" pitchFamily="18" charset="0"/>
              </a:rPr>
              <a:t>The  </a:t>
            </a:r>
            <a:r>
              <a:rPr lang="en-US" sz="3200" dirty="0" smtClean="0">
                <a:solidFill>
                  <a:srgbClr val="FF00FF"/>
                </a:solidFill>
                <a:latin typeface="Times New Roman" pitchFamily="18" charset="0"/>
                <a:cs typeface="Times New Roman" pitchFamily="18" charset="0"/>
              </a:rPr>
              <a:t>structures  of molecules</a:t>
            </a:r>
            <a:r>
              <a:rPr lang="en-US" sz="3200" dirty="0" smtClean="0">
                <a:latin typeface="Times New Roman" pitchFamily="18" charset="0"/>
                <a:cs typeface="Times New Roman" pitchFamily="18" charset="0"/>
              </a:rPr>
              <a:t> are reviewed by </a:t>
            </a:r>
            <a:r>
              <a:rPr lang="en-US" sz="3200" dirty="0" err="1" smtClean="0">
                <a:solidFill>
                  <a:srgbClr val="0000FF"/>
                </a:solidFill>
                <a:latin typeface="Times New Roman" pitchFamily="18" charset="0"/>
                <a:cs typeface="Times New Roman" pitchFamily="18" charset="0"/>
              </a:rPr>
              <a:t>Sidgwick</a:t>
            </a:r>
            <a:r>
              <a:rPr lang="en-US" sz="3200" dirty="0" smtClean="0">
                <a:solidFill>
                  <a:srgbClr val="0000FF"/>
                </a:solidFill>
                <a:latin typeface="Times New Roman" pitchFamily="18" charset="0"/>
                <a:cs typeface="Times New Roman" pitchFamily="18" charset="0"/>
              </a:rPr>
              <a:t> and  Powell </a:t>
            </a:r>
            <a:r>
              <a:rPr lang="en-US" sz="3200" dirty="0" smtClean="0">
                <a:latin typeface="Times New Roman" pitchFamily="18" charset="0"/>
                <a:cs typeface="Times New Roman" pitchFamily="18" charset="0"/>
              </a:rPr>
              <a:t>in  1940. </a:t>
            </a:r>
          </a:p>
          <a:p>
            <a:pPr>
              <a:buNone/>
            </a:pPr>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They  suggested  that for  </a:t>
            </a:r>
            <a:r>
              <a:rPr lang="en-US" sz="3200" dirty="0" smtClean="0">
                <a:solidFill>
                  <a:srgbClr val="FF00FF"/>
                </a:solidFill>
                <a:latin typeface="Times New Roman" pitchFamily="18" charset="0"/>
                <a:cs typeface="Times New Roman" pitchFamily="18" charset="0"/>
              </a:rPr>
              <a:t>molecules  and  ions  that  only  contain  single  bonds</a:t>
            </a:r>
            <a:r>
              <a:rPr lang="en-US" sz="3200" dirty="0" smtClean="0">
                <a:latin typeface="Times New Roman" pitchFamily="18" charset="0"/>
                <a:cs typeface="Times New Roman" pitchFamily="18" charset="0"/>
              </a:rPr>
              <a:t>,  the  approximate  shape can  be  predicted  from  </a:t>
            </a:r>
          </a:p>
          <a:p>
            <a:pPr lvl="1"/>
            <a:r>
              <a:rPr lang="en-US" dirty="0" smtClean="0">
                <a:solidFill>
                  <a:srgbClr val="FF0000"/>
                </a:solidFill>
                <a:latin typeface="Times New Roman" pitchFamily="18" charset="0"/>
                <a:cs typeface="Times New Roman" pitchFamily="18" charset="0"/>
              </a:rPr>
              <a:t>the  number  of  electron  pairs  in  the  outer  or  valence  shell  of  the  central atom.</a:t>
            </a:r>
          </a:p>
          <a:p>
            <a:pPr>
              <a:buNone/>
            </a:pPr>
            <a:endParaRPr lang="en-US" sz="3200" dirty="0" smtClean="0">
              <a:solidFill>
                <a:srgbClr val="FF0000"/>
              </a:solidFill>
              <a:latin typeface="Times New Roman" pitchFamily="18" charset="0"/>
              <a:cs typeface="Times New Roman" pitchFamily="18" charset="0"/>
            </a:endParaRPr>
          </a:p>
          <a:p>
            <a:r>
              <a:rPr lang="en-US" dirty="0" smtClean="0">
                <a:solidFill>
                  <a:srgbClr val="FF0000"/>
                </a:solidFill>
                <a:latin typeface="Times New Roman" pitchFamily="18" charset="0"/>
                <a:cs typeface="Times New Roman" pitchFamily="18" charset="0"/>
              </a:rPr>
              <a:t> Repulsion is minimized</a:t>
            </a:r>
            <a:r>
              <a:rPr lang="en-US" dirty="0" smtClean="0">
                <a:solidFill>
                  <a:srgbClr val="FF00FF"/>
                </a:solidFill>
                <a:latin typeface="Times New Roman" pitchFamily="18" charset="0"/>
                <a:cs typeface="Times New Roman" pitchFamily="18" charset="0"/>
              </a:rPr>
              <a:t> </a:t>
            </a:r>
            <a:r>
              <a:rPr lang="en-US" dirty="0" smtClean="0">
                <a:latin typeface="Times New Roman" pitchFamily="18" charset="0"/>
                <a:cs typeface="Times New Roman" pitchFamily="18" charset="0"/>
              </a:rPr>
              <a:t>if the electron pairs are </a:t>
            </a:r>
            <a:r>
              <a:rPr lang="en-US" dirty="0" smtClean="0">
                <a:solidFill>
                  <a:srgbClr val="FF00FF"/>
                </a:solidFill>
                <a:latin typeface="Times New Roman" pitchFamily="18" charset="0"/>
                <a:cs typeface="Times New Roman" pitchFamily="18" charset="0"/>
              </a:rPr>
              <a:t>orientated in space as far apart as possible.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00FF"/>
                </a:solidFill>
                <a:latin typeface="Times New Roman" pitchFamily="18" charset="0"/>
                <a:cs typeface="Times New Roman" pitchFamily="18" charset="0"/>
              </a:rPr>
              <a:t>Sidg</a:t>
            </a:r>
            <a:r>
              <a:rPr lang="en-US" b="1" dirty="0" smtClean="0">
                <a:solidFill>
                  <a:srgbClr val="0000FF"/>
                </a:solidFill>
                <a:latin typeface="Times New Roman" pitchFamily="18" charset="0"/>
                <a:cs typeface="Times New Roman" pitchFamily="18" charset="0"/>
              </a:rPr>
              <a:t> wick-Powell theory</a:t>
            </a:r>
            <a:endParaRPr lang="en-US" dirty="0"/>
          </a:p>
        </p:txBody>
      </p:sp>
      <p:sp>
        <p:nvSpPr>
          <p:cNvPr id="3" name="Content Placeholder 2"/>
          <p:cNvSpPr>
            <a:spLocks noGrp="1"/>
          </p:cNvSpPr>
          <p:nvPr>
            <p:ph sz="quarter" idx="1"/>
          </p:nvPr>
        </p:nvSpPr>
        <p:spPr>
          <a:xfrm>
            <a:off x="152400" y="1600200"/>
            <a:ext cx="8763000" cy="5029200"/>
          </a:xfrm>
        </p:spPr>
        <p:txBody>
          <a:bodyPr>
            <a:normAutofit fontScale="70000" lnSpcReduction="20000"/>
          </a:bodyPr>
          <a:lstStyle/>
          <a:p>
            <a:pPr>
              <a:lnSpc>
                <a:spcPct val="150000"/>
              </a:lnSpc>
              <a:buNone/>
            </a:pPr>
            <a:r>
              <a:rPr lang="en-US" sz="3200" dirty="0" smtClean="0">
                <a:latin typeface="Times New Roman" pitchFamily="18" charset="0"/>
                <a:cs typeface="Times New Roman" pitchFamily="18" charset="0"/>
              </a:rPr>
              <a:t>1)  </a:t>
            </a:r>
            <a:r>
              <a:rPr lang="en-US" sz="3300" dirty="0" smtClean="0">
                <a:latin typeface="Times New Roman" pitchFamily="18" charset="0"/>
                <a:cs typeface="Times New Roman" pitchFamily="18" charset="0"/>
              </a:rPr>
              <a:t>If  </a:t>
            </a:r>
            <a:r>
              <a:rPr lang="en-US" sz="3300" dirty="0" smtClean="0">
                <a:solidFill>
                  <a:srgbClr val="FF0000"/>
                </a:solidFill>
                <a:latin typeface="Times New Roman" pitchFamily="18" charset="0"/>
                <a:cs typeface="Times New Roman" pitchFamily="18" charset="0"/>
              </a:rPr>
              <a:t>there  are  two  pairs  of  electrons  in  the  valence  shell  of  the  central  atom</a:t>
            </a:r>
            <a:r>
              <a:rPr lang="en-US" sz="3300" dirty="0" smtClean="0">
                <a:latin typeface="Times New Roman" pitchFamily="18" charset="0"/>
                <a:cs typeface="Times New Roman" pitchFamily="18" charset="0"/>
              </a:rPr>
              <a:t>,  the orbitals  containing  them  will  be  </a:t>
            </a:r>
            <a:r>
              <a:rPr lang="en-US" sz="3300" dirty="0" smtClean="0">
                <a:solidFill>
                  <a:srgbClr val="FF00FF"/>
                </a:solidFill>
                <a:latin typeface="Times New Roman" pitchFamily="18" charset="0"/>
                <a:cs typeface="Times New Roman" pitchFamily="18" charset="0"/>
              </a:rPr>
              <a:t>oriented  at 180</a:t>
            </a:r>
            <a:r>
              <a:rPr lang="en-US" sz="3300" baseline="30000" dirty="0" smtClean="0">
                <a:solidFill>
                  <a:srgbClr val="FF00FF"/>
                </a:solidFill>
                <a:latin typeface="Times New Roman" pitchFamily="18" charset="0"/>
                <a:cs typeface="Times New Roman" pitchFamily="18" charset="0"/>
              </a:rPr>
              <a:t>0</a:t>
            </a:r>
            <a:r>
              <a:rPr lang="en-US" sz="3300" dirty="0" smtClean="0">
                <a:solidFill>
                  <a:srgbClr val="FF00FF"/>
                </a:solidFill>
                <a:latin typeface="Times New Roman" pitchFamily="18" charset="0"/>
                <a:cs typeface="Times New Roman" pitchFamily="18" charset="0"/>
              </a:rPr>
              <a:t> </a:t>
            </a:r>
            <a:r>
              <a:rPr lang="en-US" sz="3300" dirty="0" smtClean="0">
                <a:latin typeface="Times New Roman" pitchFamily="18" charset="0"/>
                <a:cs typeface="Times New Roman" pitchFamily="18" charset="0"/>
              </a:rPr>
              <a:t>to  each  other.  It  fallows  these orbitals  overlap  with  orbitals  from  other  atoms  to  form  bonds,  then  the  molecule formed will be </a:t>
            </a:r>
            <a:r>
              <a:rPr lang="en-US" sz="3300" dirty="0" smtClean="0">
                <a:solidFill>
                  <a:srgbClr val="FF00FF"/>
                </a:solidFill>
                <a:latin typeface="Times New Roman" pitchFamily="18" charset="0"/>
                <a:cs typeface="Times New Roman" pitchFamily="18" charset="0"/>
              </a:rPr>
              <a:t>linear.</a:t>
            </a:r>
            <a:r>
              <a:rPr lang="en-US" sz="3300" dirty="0" smtClean="0">
                <a:latin typeface="Times New Roman" pitchFamily="18" charset="0"/>
                <a:cs typeface="Times New Roman" pitchFamily="18" charset="0"/>
              </a:rPr>
              <a:t> </a:t>
            </a:r>
          </a:p>
          <a:p>
            <a:pPr>
              <a:lnSpc>
                <a:spcPct val="150000"/>
              </a:lnSpc>
              <a:buNone/>
            </a:pPr>
            <a:r>
              <a:rPr lang="en-US" sz="3300" dirty="0" smtClean="0">
                <a:latin typeface="Times New Roman" pitchFamily="18" charset="0"/>
                <a:cs typeface="Times New Roman" pitchFamily="18" charset="0"/>
              </a:rPr>
              <a:t>2)  If  there  are  </a:t>
            </a:r>
            <a:r>
              <a:rPr lang="en-US" sz="3300" dirty="0" smtClean="0">
                <a:solidFill>
                  <a:srgbClr val="FF0000"/>
                </a:solidFill>
                <a:latin typeface="Times New Roman" pitchFamily="18" charset="0"/>
                <a:cs typeface="Times New Roman" pitchFamily="18" charset="0"/>
              </a:rPr>
              <a:t>three  electrons  pairs</a:t>
            </a:r>
            <a:r>
              <a:rPr lang="en-US" sz="3300" dirty="0" smtClean="0">
                <a:latin typeface="Times New Roman" pitchFamily="18" charset="0"/>
                <a:cs typeface="Times New Roman" pitchFamily="18" charset="0"/>
              </a:rPr>
              <a:t>  on  the  central  atom,  they  will be  at </a:t>
            </a:r>
            <a:r>
              <a:rPr lang="en-US" sz="3300" dirty="0" smtClean="0">
                <a:solidFill>
                  <a:srgbClr val="FF00FF"/>
                </a:solidFill>
                <a:latin typeface="Times New Roman" pitchFamily="18" charset="0"/>
                <a:cs typeface="Times New Roman" pitchFamily="18" charset="0"/>
              </a:rPr>
              <a:t>120</a:t>
            </a:r>
            <a:r>
              <a:rPr lang="en-US" sz="3300" baseline="30000" dirty="0" smtClean="0">
                <a:solidFill>
                  <a:srgbClr val="FF00FF"/>
                </a:solidFill>
                <a:latin typeface="Times New Roman" pitchFamily="18" charset="0"/>
                <a:cs typeface="Times New Roman" pitchFamily="18" charset="0"/>
              </a:rPr>
              <a:t>0</a:t>
            </a:r>
            <a:r>
              <a:rPr lang="en-US" sz="3300" dirty="0" smtClean="0">
                <a:latin typeface="Times New Roman" pitchFamily="18" charset="0"/>
                <a:cs typeface="Times New Roman" pitchFamily="18" charset="0"/>
              </a:rPr>
              <a:t> to  each other, giving </a:t>
            </a:r>
            <a:r>
              <a:rPr lang="en-US" sz="3300" dirty="0" smtClean="0">
                <a:solidFill>
                  <a:srgbClr val="FF00FF"/>
                </a:solidFill>
                <a:latin typeface="Times New Roman" pitchFamily="18" charset="0"/>
                <a:cs typeface="Times New Roman" pitchFamily="18" charset="0"/>
              </a:rPr>
              <a:t>a plane triangular structure</a:t>
            </a:r>
            <a:r>
              <a:rPr lang="en-US" sz="3300" dirty="0" smtClean="0">
                <a:latin typeface="Times New Roman" pitchFamily="18" charset="0"/>
                <a:cs typeface="Times New Roman" pitchFamily="18" charset="0"/>
              </a:rPr>
              <a:t>.  </a:t>
            </a:r>
          </a:p>
          <a:p>
            <a:pPr>
              <a:lnSpc>
                <a:spcPct val="150000"/>
              </a:lnSpc>
              <a:buNone/>
            </a:pPr>
            <a:r>
              <a:rPr lang="en-US" sz="3300" dirty="0" smtClean="0">
                <a:latin typeface="Times New Roman" pitchFamily="18" charset="0"/>
                <a:cs typeface="Times New Roman" pitchFamily="18" charset="0"/>
              </a:rPr>
              <a:t>3)  For </a:t>
            </a:r>
            <a:r>
              <a:rPr lang="en-US" sz="3300" dirty="0" smtClean="0">
                <a:solidFill>
                  <a:srgbClr val="FF0000"/>
                </a:solidFill>
                <a:latin typeface="Times New Roman" pitchFamily="18" charset="0"/>
                <a:cs typeface="Times New Roman" pitchFamily="18" charset="0"/>
              </a:rPr>
              <a:t>four electron pair </a:t>
            </a:r>
            <a:r>
              <a:rPr lang="en-US" sz="3300" dirty="0" smtClean="0">
                <a:latin typeface="Times New Roman" pitchFamily="18" charset="0"/>
                <a:cs typeface="Times New Roman" pitchFamily="18" charset="0"/>
              </a:rPr>
              <a:t>is </a:t>
            </a:r>
            <a:r>
              <a:rPr lang="en-US" sz="3300" dirty="0" smtClean="0">
                <a:solidFill>
                  <a:srgbClr val="FF00FF"/>
                </a:solidFill>
                <a:latin typeface="Times New Roman" pitchFamily="18" charset="0"/>
                <a:cs typeface="Times New Roman" pitchFamily="18" charset="0"/>
              </a:rPr>
              <a:t>109</a:t>
            </a:r>
            <a:r>
              <a:rPr lang="en-US" sz="3300" baseline="30000" dirty="0" smtClean="0">
                <a:solidFill>
                  <a:srgbClr val="FF00FF"/>
                </a:solidFill>
                <a:latin typeface="Times New Roman" pitchFamily="18" charset="0"/>
                <a:cs typeface="Times New Roman" pitchFamily="18" charset="0"/>
              </a:rPr>
              <a:t>0</a:t>
            </a:r>
            <a:r>
              <a:rPr lang="en-US" sz="3300" dirty="0" smtClean="0">
                <a:solidFill>
                  <a:srgbClr val="FF00FF"/>
                </a:solidFill>
                <a:latin typeface="Times New Roman" pitchFamily="18" charset="0"/>
                <a:cs typeface="Times New Roman" pitchFamily="18" charset="0"/>
              </a:rPr>
              <a:t>28’and the shape is tetrahedral</a:t>
            </a:r>
            <a:r>
              <a:rPr lang="en-US" sz="3300" dirty="0" smtClean="0">
                <a:latin typeface="Times New Roman" pitchFamily="18" charset="0"/>
                <a:cs typeface="Times New Roman" pitchFamily="18" charset="0"/>
              </a:rPr>
              <a:t>.  </a:t>
            </a:r>
          </a:p>
          <a:p>
            <a:pPr>
              <a:lnSpc>
                <a:spcPct val="150000"/>
              </a:lnSpc>
              <a:buNone/>
            </a:pPr>
            <a:r>
              <a:rPr lang="en-US" sz="3300" dirty="0" smtClean="0">
                <a:latin typeface="Times New Roman" pitchFamily="18" charset="0"/>
                <a:cs typeface="Times New Roman" pitchFamily="18" charset="0"/>
              </a:rPr>
              <a:t>4)  For </a:t>
            </a:r>
            <a:r>
              <a:rPr lang="en-US" sz="3300" dirty="0" smtClean="0">
                <a:solidFill>
                  <a:srgbClr val="FF0000"/>
                </a:solidFill>
                <a:latin typeface="Times New Roman" pitchFamily="18" charset="0"/>
                <a:cs typeface="Times New Roman" pitchFamily="18" charset="0"/>
              </a:rPr>
              <a:t>five pairs</a:t>
            </a:r>
            <a:r>
              <a:rPr lang="en-US" sz="3300" dirty="0" smtClean="0">
                <a:latin typeface="Times New Roman" pitchFamily="18" charset="0"/>
                <a:cs typeface="Times New Roman" pitchFamily="18" charset="0"/>
              </a:rPr>
              <a:t>, the shape is a </a:t>
            </a:r>
            <a:r>
              <a:rPr lang="en-US" sz="3300" dirty="0" smtClean="0">
                <a:solidFill>
                  <a:srgbClr val="FF00FF"/>
                </a:solidFill>
                <a:latin typeface="Times New Roman" pitchFamily="18" charset="0"/>
                <a:cs typeface="Times New Roman" pitchFamily="18" charset="0"/>
              </a:rPr>
              <a:t>trigonal </a:t>
            </a:r>
            <a:r>
              <a:rPr lang="en-US" sz="3300" dirty="0" err="1" smtClean="0">
                <a:solidFill>
                  <a:srgbClr val="FF00FF"/>
                </a:solidFill>
                <a:latin typeface="Times New Roman" pitchFamily="18" charset="0"/>
                <a:cs typeface="Times New Roman" pitchFamily="18" charset="0"/>
              </a:rPr>
              <a:t>bipyramid</a:t>
            </a:r>
            <a:r>
              <a:rPr lang="en-US" sz="3300" dirty="0" smtClean="0">
                <a:solidFill>
                  <a:srgbClr val="FF00FF"/>
                </a:solidFill>
                <a:latin typeface="Times New Roman" pitchFamily="18" charset="0"/>
                <a:cs typeface="Times New Roman" pitchFamily="18" charset="0"/>
              </a:rPr>
              <a:t> </a:t>
            </a:r>
          </a:p>
          <a:p>
            <a:pPr>
              <a:lnSpc>
                <a:spcPct val="150000"/>
              </a:lnSpc>
              <a:buNone/>
            </a:pPr>
            <a:r>
              <a:rPr lang="en-US" sz="3300" dirty="0" smtClean="0">
                <a:latin typeface="Times New Roman" pitchFamily="18" charset="0"/>
                <a:cs typeface="Times New Roman" pitchFamily="18" charset="0"/>
              </a:rPr>
              <a:t>5)  For </a:t>
            </a:r>
            <a:r>
              <a:rPr lang="en-US" sz="3300" dirty="0" smtClean="0">
                <a:solidFill>
                  <a:srgbClr val="FF0000"/>
                </a:solidFill>
                <a:latin typeface="Times New Roman" pitchFamily="18" charset="0"/>
                <a:cs typeface="Times New Roman" pitchFamily="18" charset="0"/>
              </a:rPr>
              <a:t>six pairs </a:t>
            </a:r>
            <a:r>
              <a:rPr lang="en-US" sz="3300" dirty="0" smtClean="0">
                <a:latin typeface="Times New Roman" pitchFamily="18" charset="0"/>
                <a:cs typeface="Times New Roman" pitchFamily="18" charset="0"/>
              </a:rPr>
              <a:t>the angles are </a:t>
            </a:r>
            <a:r>
              <a:rPr lang="en-US" sz="3300" dirty="0" smtClean="0">
                <a:solidFill>
                  <a:srgbClr val="FF00FF"/>
                </a:solidFill>
                <a:latin typeface="Times New Roman" pitchFamily="18" charset="0"/>
                <a:cs typeface="Times New Roman" pitchFamily="18" charset="0"/>
              </a:rPr>
              <a:t>90</a:t>
            </a:r>
            <a:r>
              <a:rPr lang="en-US" sz="3300" baseline="30000" dirty="0" smtClean="0">
                <a:solidFill>
                  <a:srgbClr val="FF00FF"/>
                </a:solidFill>
                <a:latin typeface="Times New Roman" pitchFamily="18" charset="0"/>
                <a:cs typeface="Times New Roman" pitchFamily="18" charset="0"/>
              </a:rPr>
              <a:t>0</a:t>
            </a:r>
            <a:r>
              <a:rPr lang="en-US" sz="3300" dirty="0" smtClean="0">
                <a:solidFill>
                  <a:srgbClr val="FF00FF"/>
                </a:solidFill>
                <a:latin typeface="Times New Roman" pitchFamily="18" charset="0"/>
                <a:cs typeface="Times New Roman" pitchFamily="18" charset="0"/>
              </a:rPr>
              <a:t> and the shape is octahedral</a:t>
            </a:r>
            <a:r>
              <a:rPr lang="en-US" sz="3300" dirty="0" smtClean="0">
                <a:latin typeface="Times New Roman" pitchFamily="18" charset="0"/>
                <a:cs typeface="Times New Roman" pitchFamily="18" charset="0"/>
              </a:rPr>
              <a:t>.</a:t>
            </a:r>
            <a:endParaRPr lang="en-US" sz="3300" dirty="0" smtClean="0">
              <a:solidFill>
                <a:srgbClr val="FF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15400" cy="990600"/>
          </a:xfrm>
        </p:spPr>
        <p:txBody>
          <a:bodyPr>
            <a:normAutofit/>
          </a:bodyPr>
          <a:lstStyle/>
          <a:p>
            <a:pPr algn="ctr"/>
            <a:r>
              <a:rPr lang="en-US" sz="2800" b="1" dirty="0" smtClean="0">
                <a:solidFill>
                  <a:srgbClr val="C30985"/>
                </a:solidFill>
              </a:rPr>
              <a:t>Valence shell electron pair repulsion theory (VSEPR)</a:t>
            </a:r>
            <a:endParaRPr lang="en-US" sz="2800" dirty="0">
              <a:solidFill>
                <a:srgbClr val="C30985"/>
              </a:solidFill>
            </a:endParaRPr>
          </a:p>
        </p:txBody>
      </p:sp>
      <p:sp>
        <p:nvSpPr>
          <p:cNvPr id="3" name="Content Placeholder 2"/>
          <p:cNvSpPr>
            <a:spLocks noGrp="1"/>
          </p:cNvSpPr>
          <p:nvPr>
            <p:ph sz="quarter" idx="1"/>
          </p:nvPr>
        </p:nvSpPr>
        <p:spPr>
          <a:xfrm>
            <a:off x="152400" y="1295400"/>
            <a:ext cx="8763000" cy="5410200"/>
          </a:xfrm>
          <a:solidFill>
            <a:schemeClr val="bg1"/>
          </a:solidFill>
        </p:spPr>
        <p:txBody>
          <a:bodyPr>
            <a:normAutofit/>
          </a:bodyPr>
          <a:lstStyle/>
          <a:p>
            <a:r>
              <a:rPr lang="en-US" sz="2200" dirty="0" smtClean="0"/>
              <a:t>This theory provides a method for predicting the </a:t>
            </a:r>
            <a:r>
              <a:rPr lang="en-US" sz="2200" dirty="0" smtClean="0">
                <a:solidFill>
                  <a:srgbClr val="FF0000"/>
                </a:solidFill>
              </a:rPr>
              <a:t>shape of molecules</a:t>
            </a:r>
            <a:r>
              <a:rPr lang="en-US" sz="2200" dirty="0" smtClean="0"/>
              <a:t>, based on</a:t>
            </a:r>
            <a:r>
              <a:rPr lang="en-US" sz="2200" dirty="0" smtClean="0">
                <a:solidFill>
                  <a:srgbClr val="0000FF"/>
                </a:solidFill>
              </a:rPr>
              <a:t> </a:t>
            </a:r>
            <a:r>
              <a:rPr lang="en-US" sz="2200" dirty="0" smtClean="0">
                <a:solidFill>
                  <a:srgbClr val="FF0000"/>
                </a:solidFill>
              </a:rPr>
              <a:t>the electron pair</a:t>
            </a:r>
            <a:r>
              <a:rPr lang="en-US" sz="2200" dirty="0" smtClean="0"/>
              <a:t> electrostatic repulsion.</a:t>
            </a:r>
          </a:p>
          <a:p>
            <a:pPr algn="just"/>
            <a:r>
              <a:rPr lang="en-US" sz="2200" dirty="0" smtClean="0"/>
              <a:t>It was described by </a:t>
            </a:r>
            <a:r>
              <a:rPr lang="en-US" sz="2200" dirty="0" err="1" smtClean="0">
                <a:solidFill>
                  <a:srgbClr val="0000FF"/>
                </a:solidFill>
              </a:rPr>
              <a:t>Sidgwick</a:t>
            </a:r>
            <a:r>
              <a:rPr lang="en-US" sz="2200" dirty="0" smtClean="0">
                <a:solidFill>
                  <a:srgbClr val="0000FF"/>
                </a:solidFill>
              </a:rPr>
              <a:t> and Powell </a:t>
            </a:r>
            <a:r>
              <a:rPr lang="en-US" sz="2200" dirty="0" smtClean="0"/>
              <a:t>in 1940 and further developed by </a:t>
            </a:r>
            <a:r>
              <a:rPr lang="en-US" sz="2200" dirty="0" smtClean="0">
                <a:solidFill>
                  <a:srgbClr val="FF0000"/>
                </a:solidFill>
              </a:rPr>
              <a:t>Gillespie and </a:t>
            </a:r>
            <a:r>
              <a:rPr lang="en-US" sz="2200" dirty="0" err="1" smtClean="0">
                <a:solidFill>
                  <a:srgbClr val="FF0000"/>
                </a:solidFill>
              </a:rPr>
              <a:t>Nyholm</a:t>
            </a:r>
            <a:r>
              <a:rPr lang="en-US" sz="2200" dirty="0" smtClean="0">
                <a:solidFill>
                  <a:srgbClr val="FF0000"/>
                </a:solidFill>
              </a:rPr>
              <a:t> </a:t>
            </a:r>
            <a:r>
              <a:rPr lang="en-US" sz="2200" dirty="0" smtClean="0"/>
              <a:t>in 1957.</a:t>
            </a:r>
          </a:p>
          <a:p>
            <a:pPr algn="just"/>
            <a:r>
              <a:rPr lang="en-US" sz="2200" dirty="0" smtClean="0"/>
              <a:t>The VSEPR method predicts shapes that compare favorably with those </a:t>
            </a:r>
            <a:r>
              <a:rPr lang="en-US" sz="2200" dirty="0" smtClean="0">
                <a:solidFill>
                  <a:srgbClr val="0000FF"/>
                </a:solidFill>
              </a:rPr>
              <a:t>determined experimentally</a:t>
            </a:r>
            <a:r>
              <a:rPr lang="en-US" sz="2200" dirty="0" smtClean="0"/>
              <a:t>.</a:t>
            </a:r>
          </a:p>
          <a:p>
            <a:pPr algn="just"/>
            <a:r>
              <a:rPr lang="en-US" sz="2200" dirty="0" smtClean="0">
                <a:solidFill>
                  <a:srgbClr val="0000FF"/>
                </a:solidFill>
              </a:rPr>
              <a:t>Electrons repel </a:t>
            </a:r>
            <a:r>
              <a:rPr lang="en-US" sz="2200" dirty="0" smtClean="0"/>
              <a:t>each other because they are negatively charged.</a:t>
            </a:r>
          </a:p>
          <a:p>
            <a:pPr algn="just"/>
            <a:r>
              <a:rPr lang="en-US" sz="2200" dirty="0" smtClean="0"/>
              <a:t>The quantum mechanical rules force some of them to be fairly close to each other in </a:t>
            </a:r>
            <a:r>
              <a:rPr lang="en-US" sz="2200" dirty="0" smtClean="0">
                <a:solidFill>
                  <a:srgbClr val="0000FF"/>
                </a:solidFill>
              </a:rPr>
              <a:t>bonding pairs </a:t>
            </a:r>
            <a:r>
              <a:rPr lang="en-US" sz="2200" dirty="0" smtClean="0"/>
              <a:t>or </a:t>
            </a:r>
            <a:r>
              <a:rPr lang="en-US" sz="2200" dirty="0" smtClean="0">
                <a:solidFill>
                  <a:srgbClr val="0000FF"/>
                </a:solidFill>
              </a:rPr>
              <a:t>lone pairs</a:t>
            </a:r>
            <a:r>
              <a:rPr lang="en-US" sz="2200" dirty="0" smtClean="0"/>
              <a:t>, but </a:t>
            </a:r>
            <a:r>
              <a:rPr lang="en-US" sz="2200" dirty="0" smtClean="0">
                <a:solidFill>
                  <a:srgbClr val="FF0000"/>
                </a:solidFill>
              </a:rPr>
              <a:t>each pair repels all other pairs.</a:t>
            </a:r>
          </a:p>
          <a:p>
            <a:pPr algn="just"/>
            <a:r>
              <a:rPr lang="en-US" sz="2200" dirty="0" smtClean="0"/>
              <a:t>The repulsion force between the </a:t>
            </a:r>
            <a:r>
              <a:rPr lang="en-US" sz="2200" dirty="0" smtClean="0">
                <a:solidFill>
                  <a:srgbClr val="0000FF"/>
                </a:solidFill>
              </a:rPr>
              <a:t>lone pairs and bond pairs </a:t>
            </a:r>
            <a:r>
              <a:rPr lang="en-US" sz="2200" dirty="0" smtClean="0"/>
              <a:t>follows this order: </a:t>
            </a:r>
          </a:p>
          <a:p>
            <a:pPr algn="just">
              <a:buNone/>
            </a:pPr>
            <a:r>
              <a:rPr lang="en-US" sz="2200" dirty="0" smtClean="0"/>
              <a:t>      </a:t>
            </a:r>
            <a:r>
              <a:rPr lang="en-US" sz="2200" dirty="0" smtClean="0">
                <a:solidFill>
                  <a:srgbClr val="FF0000"/>
                </a:solidFill>
              </a:rPr>
              <a:t> Lone pair - Lone pair &gt; </a:t>
            </a:r>
            <a:r>
              <a:rPr lang="en-US" sz="2200" dirty="0" smtClean="0">
                <a:solidFill>
                  <a:srgbClr val="0000FF"/>
                </a:solidFill>
              </a:rPr>
              <a:t>Lone Pair - Bond pair </a:t>
            </a:r>
            <a:r>
              <a:rPr lang="en-US" sz="2200" dirty="0" smtClean="0">
                <a:solidFill>
                  <a:srgbClr val="FF0000"/>
                </a:solidFill>
              </a:rPr>
              <a:t>&gt; Bond pair - Bond pair</a:t>
            </a:r>
            <a:r>
              <a:rPr lang="en-US" sz="2200" dirty="0" smtClean="0">
                <a:solidFill>
                  <a:srgbClr val="0000FF"/>
                </a:solidFill>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solidFill>
                  <a:srgbClr val="C30985"/>
                </a:solidFill>
              </a:rPr>
              <a:t>VSEPR theory</a:t>
            </a:r>
            <a:endParaRPr lang="en-US" sz="3600" dirty="0"/>
          </a:p>
        </p:txBody>
      </p:sp>
      <p:sp>
        <p:nvSpPr>
          <p:cNvPr id="3" name="Content Placeholder 2"/>
          <p:cNvSpPr>
            <a:spLocks noGrp="1"/>
          </p:cNvSpPr>
          <p:nvPr>
            <p:ph sz="quarter" idx="1"/>
          </p:nvPr>
        </p:nvSpPr>
        <p:spPr>
          <a:xfrm>
            <a:off x="152400" y="1524000"/>
            <a:ext cx="8839200" cy="5181600"/>
          </a:xfrm>
        </p:spPr>
        <p:txBody>
          <a:bodyPr>
            <a:normAutofit/>
          </a:bodyPr>
          <a:lstStyle/>
          <a:p>
            <a:pPr algn="just"/>
            <a:r>
              <a:rPr lang="en-US" sz="2200" dirty="0" smtClean="0"/>
              <a:t>According to the VSEPR model, </a:t>
            </a:r>
            <a:r>
              <a:rPr lang="en-US" sz="2200" dirty="0" smtClean="0">
                <a:solidFill>
                  <a:srgbClr val="FF0000"/>
                </a:solidFill>
              </a:rPr>
              <a:t>molecules adopt </a:t>
            </a:r>
            <a:r>
              <a:rPr lang="en-US" sz="2200" dirty="0" smtClean="0"/>
              <a:t>geometries in which their </a:t>
            </a:r>
            <a:r>
              <a:rPr lang="en-US" sz="2200" dirty="0" smtClean="0">
                <a:solidFill>
                  <a:srgbClr val="0000FF"/>
                </a:solidFill>
              </a:rPr>
              <a:t>valence electron pairs position themselves as far from each other </a:t>
            </a:r>
            <a:r>
              <a:rPr lang="en-US" sz="2200" dirty="0" smtClean="0"/>
              <a:t>as possible.</a:t>
            </a:r>
          </a:p>
          <a:p>
            <a:pPr algn="just"/>
            <a:endParaRPr lang="en-US" sz="2200" dirty="0" smtClean="0"/>
          </a:p>
          <a:p>
            <a:pPr algn="just"/>
            <a:r>
              <a:rPr lang="en-US" sz="2200" dirty="0" smtClean="0"/>
              <a:t>A molecule can be described by the generic formula </a:t>
            </a:r>
            <a:r>
              <a:rPr lang="en-US" sz="2200" dirty="0" err="1" smtClean="0">
                <a:solidFill>
                  <a:srgbClr val="FF0000"/>
                </a:solidFill>
              </a:rPr>
              <a:t>AX</a:t>
            </a:r>
            <a:r>
              <a:rPr lang="en-US" sz="2200" baseline="-25000" dirty="0" err="1" smtClean="0">
                <a:solidFill>
                  <a:srgbClr val="FF0000"/>
                </a:solidFill>
              </a:rPr>
              <a:t>m</a:t>
            </a:r>
            <a:r>
              <a:rPr lang="en-US" sz="2200" dirty="0" err="1" smtClean="0">
                <a:solidFill>
                  <a:srgbClr val="FF0000"/>
                </a:solidFill>
              </a:rPr>
              <a:t>E</a:t>
            </a:r>
            <a:r>
              <a:rPr lang="en-US" sz="2200" baseline="-25000" dirty="0" err="1" smtClean="0">
                <a:solidFill>
                  <a:srgbClr val="FF0000"/>
                </a:solidFill>
              </a:rPr>
              <a:t>n</a:t>
            </a:r>
            <a:r>
              <a:rPr lang="en-US" sz="2200" dirty="0" smtClean="0"/>
              <a:t>,, </a:t>
            </a:r>
          </a:p>
          <a:p>
            <a:pPr lvl="1" algn="just"/>
            <a:r>
              <a:rPr lang="en-US" sz="2200" dirty="0" smtClean="0"/>
              <a:t>where </a:t>
            </a:r>
            <a:r>
              <a:rPr lang="en-US" sz="2200" dirty="0" smtClean="0">
                <a:solidFill>
                  <a:srgbClr val="0000FF"/>
                </a:solidFill>
              </a:rPr>
              <a:t>A is the central atom</a:t>
            </a:r>
            <a:r>
              <a:rPr lang="en-US" sz="2200" dirty="0" smtClean="0"/>
              <a:t>, </a:t>
            </a:r>
            <a:r>
              <a:rPr lang="en-US" sz="2200" dirty="0" smtClean="0">
                <a:solidFill>
                  <a:srgbClr val="FF0000"/>
                </a:solidFill>
              </a:rPr>
              <a:t>X stands for any atom or group of atoms surrounding the  central atom</a:t>
            </a:r>
            <a:r>
              <a:rPr lang="en-US" sz="2200" dirty="0" smtClean="0"/>
              <a:t>, and </a:t>
            </a:r>
            <a:r>
              <a:rPr lang="en-US" sz="2200" dirty="0" smtClean="0">
                <a:solidFill>
                  <a:srgbClr val="0000FF"/>
                </a:solidFill>
              </a:rPr>
              <a:t>E represents  a  lone  pair of electrons</a:t>
            </a:r>
            <a:r>
              <a:rPr lang="en-US" sz="2200" dirty="0" smtClean="0"/>
              <a:t>.</a:t>
            </a:r>
          </a:p>
          <a:p>
            <a:pPr lvl="1" algn="just"/>
            <a:r>
              <a:rPr lang="en-US" sz="2200" dirty="0" smtClean="0"/>
              <a:t>The </a:t>
            </a:r>
            <a:r>
              <a:rPr lang="en-US" sz="2200" dirty="0" err="1" smtClean="0">
                <a:solidFill>
                  <a:srgbClr val="FF0000"/>
                </a:solidFill>
              </a:rPr>
              <a:t>steric</a:t>
            </a:r>
            <a:r>
              <a:rPr lang="en-US" sz="2200" dirty="0" smtClean="0">
                <a:solidFill>
                  <a:srgbClr val="FF0000"/>
                </a:solidFill>
              </a:rPr>
              <a:t> number (SN = m + n)</a:t>
            </a:r>
            <a:r>
              <a:rPr lang="en-US" sz="2200" dirty="0" smtClean="0"/>
              <a:t> is the number of positions occupied by </a:t>
            </a:r>
            <a:r>
              <a:rPr lang="en-US" sz="2200" dirty="0" smtClean="0">
                <a:solidFill>
                  <a:srgbClr val="FF0000"/>
                </a:solidFill>
              </a:rPr>
              <a:t>atoms or lone pairs </a:t>
            </a:r>
            <a:r>
              <a:rPr lang="en-US" sz="2200" dirty="0" smtClean="0"/>
              <a:t>around a central atom; </a:t>
            </a:r>
          </a:p>
          <a:p>
            <a:pPr lvl="1" algn="just"/>
            <a:r>
              <a:rPr lang="en-US" sz="2200" dirty="0" smtClean="0">
                <a:solidFill>
                  <a:srgbClr val="FF0000"/>
                </a:solidFill>
              </a:rPr>
              <a:t>lone pairs </a:t>
            </a:r>
            <a:r>
              <a:rPr lang="en-US" sz="2200" dirty="0" smtClean="0"/>
              <a:t>and </a:t>
            </a:r>
            <a:r>
              <a:rPr lang="en-US" sz="2200" dirty="0" smtClean="0">
                <a:solidFill>
                  <a:srgbClr val="0000FF"/>
                </a:solidFill>
              </a:rPr>
              <a:t>bonds</a:t>
            </a:r>
            <a:r>
              <a:rPr lang="en-US" sz="2200" dirty="0" smtClean="0"/>
              <a:t> are nearly equal in their influence on molecular shape.</a:t>
            </a:r>
            <a:endParaRPr lang="en-US" sz="2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p:cNvPicPr/>
          <p:nvPr/>
        </p:nvPicPr>
        <p:blipFill>
          <a:blip r:embed="rId2" cstate="print"/>
          <a:srcRect/>
          <a:stretch>
            <a:fillRect/>
          </a:stretch>
        </p:blipFill>
        <p:spPr bwMode="auto">
          <a:xfrm>
            <a:off x="0" y="87841"/>
            <a:ext cx="9144000" cy="6682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838200"/>
          </a:xfrm>
        </p:spPr>
        <p:txBody>
          <a:bodyPr>
            <a:normAutofit/>
          </a:bodyPr>
          <a:lstStyle/>
          <a:p>
            <a:r>
              <a:rPr lang="en-US" sz="3600" b="1" dirty="0" smtClean="0">
                <a:solidFill>
                  <a:srgbClr val="C30985"/>
                </a:solidFill>
              </a:rPr>
              <a:t>VSEPR  Theory: How it works</a:t>
            </a:r>
            <a:endParaRPr lang="en-US" sz="3600" dirty="0"/>
          </a:p>
        </p:txBody>
      </p:sp>
      <p:sp>
        <p:nvSpPr>
          <p:cNvPr id="3" name="Content Placeholder 2"/>
          <p:cNvSpPr>
            <a:spLocks noGrp="1"/>
          </p:cNvSpPr>
          <p:nvPr>
            <p:ph sz="quarter" idx="1"/>
          </p:nvPr>
        </p:nvSpPr>
        <p:spPr>
          <a:xfrm>
            <a:off x="228600" y="1524000"/>
            <a:ext cx="8763000" cy="5105400"/>
          </a:xfrm>
          <a:solidFill>
            <a:schemeClr val="bg1"/>
          </a:solidFill>
        </p:spPr>
        <p:txBody>
          <a:bodyPr>
            <a:noAutofit/>
          </a:bodyPr>
          <a:lstStyle/>
          <a:p>
            <a:pPr algn="just">
              <a:buNone/>
            </a:pPr>
            <a:r>
              <a:rPr lang="en-US" sz="2000" dirty="0" smtClean="0">
                <a:solidFill>
                  <a:srgbClr val="0000FF"/>
                </a:solidFill>
              </a:rPr>
              <a:t>1.Draw the Lewis structure.</a:t>
            </a:r>
          </a:p>
          <a:p>
            <a:pPr algn="just">
              <a:buNone/>
            </a:pPr>
            <a:endParaRPr lang="en-US" sz="2000" dirty="0" smtClean="0">
              <a:solidFill>
                <a:srgbClr val="0000FF"/>
              </a:solidFill>
            </a:endParaRPr>
          </a:p>
          <a:p>
            <a:pPr algn="just">
              <a:buNone/>
            </a:pPr>
            <a:r>
              <a:rPr lang="en-US" sz="2000" dirty="0" smtClean="0"/>
              <a:t>2. Modify the Lewis structure by assigning all atoms or groups bonded to the central atom as </a:t>
            </a:r>
            <a:r>
              <a:rPr lang="en-US" sz="2000" dirty="0" smtClean="0">
                <a:solidFill>
                  <a:srgbClr val="FF0000"/>
                </a:solidFill>
              </a:rPr>
              <a:t>single (-), double(=), or triple (≡) bonds.</a:t>
            </a:r>
          </a:p>
          <a:p>
            <a:pPr algn="just">
              <a:buNone/>
            </a:pPr>
            <a:endParaRPr lang="en-US" sz="2000" dirty="0" smtClean="0">
              <a:solidFill>
                <a:srgbClr val="FF0000"/>
              </a:solidFill>
            </a:endParaRPr>
          </a:p>
          <a:p>
            <a:pPr algn="just">
              <a:buNone/>
            </a:pPr>
            <a:r>
              <a:rPr lang="en-US" sz="2000" dirty="0" smtClean="0"/>
              <a:t>3.Determine the number of </a:t>
            </a:r>
            <a:r>
              <a:rPr lang="en-US" sz="2000" dirty="0" smtClean="0">
                <a:solidFill>
                  <a:srgbClr val="0000FF"/>
                </a:solidFill>
              </a:rPr>
              <a:t>valence electrons in the central atom</a:t>
            </a:r>
            <a:r>
              <a:rPr lang="en-US" sz="2000" dirty="0" smtClean="0"/>
              <a:t>.</a:t>
            </a:r>
          </a:p>
          <a:p>
            <a:pPr algn="just">
              <a:buNone/>
            </a:pPr>
            <a:endParaRPr lang="en-US" sz="2000" dirty="0" smtClean="0"/>
          </a:p>
          <a:p>
            <a:pPr>
              <a:buNone/>
            </a:pPr>
            <a:r>
              <a:rPr lang="en-US" sz="2000" dirty="0" smtClean="0"/>
              <a:t>4. </a:t>
            </a:r>
            <a:r>
              <a:rPr lang="en-US" sz="2000" dirty="0" smtClean="0">
                <a:solidFill>
                  <a:srgbClr val="FF0000"/>
                </a:solidFill>
              </a:rPr>
              <a:t>Count all σ-bonds</a:t>
            </a:r>
            <a:r>
              <a:rPr lang="en-US" sz="2000" dirty="0" smtClean="0"/>
              <a:t> around the central atom and the </a:t>
            </a:r>
            <a:r>
              <a:rPr lang="en-US" sz="2000" dirty="0" smtClean="0">
                <a:solidFill>
                  <a:srgbClr val="FF00FF"/>
                </a:solidFill>
              </a:rPr>
              <a:t>molecular geometry </a:t>
            </a:r>
            <a:r>
              <a:rPr lang="en-US" sz="2000" dirty="0" smtClean="0"/>
              <a:t>is dictated by </a:t>
            </a:r>
            <a:r>
              <a:rPr lang="en-US" sz="2000" dirty="0" smtClean="0">
                <a:solidFill>
                  <a:srgbClr val="0000FF"/>
                </a:solidFill>
              </a:rPr>
              <a:t>σ-bond electron pairs</a:t>
            </a:r>
            <a:r>
              <a:rPr lang="en-US" sz="2000" dirty="0" smtClean="0"/>
              <a:t>. </a:t>
            </a:r>
          </a:p>
          <a:p>
            <a:pPr>
              <a:buNone/>
            </a:pPr>
            <a:r>
              <a:rPr lang="en-US" sz="2000" dirty="0" smtClean="0"/>
              <a:t>When the valence shell of central atom contains </a:t>
            </a:r>
            <a:r>
              <a:rPr lang="en-US" sz="2000" dirty="0" smtClean="0">
                <a:solidFill>
                  <a:srgbClr val="FF0000"/>
                </a:solidFill>
              </a:rPr>
              <a:t>only bond pairs</a:t>
            </a:r>
            <a:r>
              <a:rPr lang="en-US" sz="2000" dirty="0" smtClean="0"/>
              <a:t>, the molecule assumes </a:t>
            </a:r>
            <a:r>
              <a:rPr lang="en-US" sz="2000" dirty="0" smtClean="0">
                <a:solidFill>
                  <a:srgbClr val="0000FF"/>
                </a:solidFill>
              </a:rPr>
              <a:t>symmetrical geometry </a:t>
            </a:r>
            <a:r>
              <a:rPr lang="en-US" sz="2000" dirty="0" smtClean="0"/>
              <a:t>due to </a:t>
            </a:r>
            <a:r>
              <a:rPr lang="en-US" sz="2000" dirty="0" smtClean="0">
                <a:solidFill>
                  <a:srgbClr val="FF0000"/>
                </a:solidFill>
              </a:rPr>
              <a:t>even</a:t>
            </a:r>
            <a:r>
              <a:rPr lang="en-US" sz="2000" dirty="0" smtClean="0"/>
              <a:t> repulsions between them. </a:t>
            </a:r>
          </a:p>
          <a:p>
            <a:pPr>
              <a:buNone/>
            </a:pPr>
            <a:r>
              <a:rPr lang="en-US" sz="2000" dirty="0" smtClean="0"/>
              <a:t>But the symmetry is </a:t>
            </a:r>
            <a:r>
              <a:rPr lang="en-US" sz="2000" dirty="0" smtClean="0">
                <a:solidFill>
                  <a:srgbClr val="0000FF"/>
                </a:solidFill>
              </a:rPr>
              <a:t>distorted</a:t>
            </a:r>
            <a:r>
              <a:rPr lang="en-US" sz="2000" dirty="0" smtClean="0"/>
              <a:t> when there are also </a:t>
            </a:r>
            <a:r>
              <a:rPr lang="en-US" sz="2000" dirty="0" smtClean="0">
                <a:solidFill>
                  <a:srgbClr val="0000FF"/>
                </a:solidFill>
              </a:rPr>
              <a:t>lone pairs along with bond pairs </a:t>
            </a:r>
            <a:r>
              <a:rPr lang="en-US" sz="2000" dirty="0" smtClean="0"/>
              <a:t>due to</a:t>
            </a:r>
            <a:r>
              <a:rPr lang="en-US" sz="2000" dirty="0" smtClean="0">
                <a:solidFill>
                  <a:srgbClr val="FF0000"/>
                </a:solidFill>
              </a:rPr>
              <a:t> uneven</a:t>
            </a:r>
            <a:r>
              <a:rPr lang="en-US" sz="2000" dirty="0" smtClean="0"/>
              <a:t> repulsion forces. </a:t>
            </a:r>
          </a:p>
          <a:p>
            <a:pPr algn="just">
              <a:buNone/>
            </a:pPr>
            <a:endParaRPr lang="en-US" sz="2400" dirty="0" smtClean="0">
              <a:latin typeface="Arial Rounded MT Bold" pitchFamily="34" charset="0"/>
            </a:endParaRPr>
          </a:p>
          <a:p>
            <a:pPr algn="just">
              <a:buNone/>
            </a:pPr>
            <a:endParaRPr lang="en-US" sz="2400" dirty="0" smtClean="0">
              <a:latin typeface="Arial Rounded MT Bold"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VSEPR  Theory: How it works</a:t>
            </a:r>
            <a:endParaRPr lang="en-US" sz="3600" dirty="0"/>
          </a:p>
        </p:txBody>
      </p:sp>
      <p:sp>
        <p:nvSpPr>
          <p:cNvPr id="3" name="Content Placeholder 2"/>
          <p:cNvSpPr>
            <a:spLocks noGrp="1"/>
          </p:cNvSpPr>
          <p:nvPr>
            <p:ph sz="quarter" idx="1"/>
          </p:nvPr>
        </p:nvSpPr>
        <p:spPr>
          <a:xfrm>
            <a:off x="152400" y="1447800"/>
            <a:ext cx="8839200" cy="5257800"/>
          </a:xfrm>
        </p:spPr>
        <p:txBody>
          <a:bodyPr>
            <a:noAutofit/>
          </a:bodyPr>
          <a:lstStyle/>
          <a:p>
            <a:pPr algn="just">
              <a:lnSpc>
                <a:spcPct val="110000"/>
              </a:lnSpc>
              <a:buNone/>
            </a:pPr>
            <a:r>
              <a:rPr lang="en-US" sz="2400" dirty="0" smtClean="0"/>
              <a:t>5.The electrons contributed by the central atom in any </a:t>
            </a:r>
            <a:r>
              <a:rPr lang="en-US" sz="2400" dirty="0" smtClean="0">
                <a:solidFill>
                  <a:srgbClr val="FF0000"/>
                </a:solidFill>
              </a:rPr>
              <a:t>π-bonds</a:t>
            </a:r>
            <a:r>
              <a:rPr lang="en-US" sz="2400" dirty="0" smtClean="0"/>
              <a:t> should be </a:t>
            </a:r>
            <a:r>
              <a:rPr lang="en-US" sz="2400" dirty="0" smtClean="0">
                <a:solidFill>
                  <a:srgbClr val="FF0000"/>
                </a:solidFill>
              </a:rPr>
              <a:t>'discounted'</a:t>
            </a:r>
            <a:r>
              <a:rPr lang="en-US" sz="2400" dirty="0" smtClean="0"/>
              <a:t> by subtracting one electron for each π-bond from the electron count. (Considering point 4, one can </a:t>
            </a:r>
            <a:r>
              <a:rPr lang="en-US" sz="2400" dirty="0" smtClean="0">
                <a:solidFill>
                  <a:srgbClr val="0000FF"/>
                </a:solidFill>
              </a:rPr>
              <a:t>ignore any double bonds </a:t>
            </a:r>
            <a:r>
              <a:rPr lang="en-US" sz="2400" dirty="0" smtClean="0"/>
              <a:t>when counting electrons in VSEPR).</a:t>
            </a:r>
          </a:p>
          <a:p>
            <a:pPr algn="just">
              <a:lnSpc>
                <a:spcPct val="110000"/>
              </a:lnSpc>
              <a:buNone/>
            </a:pPr>
            <a:endParaRPr lang="en-US" sz="2400" dirty="0" smtClean="0"/>
          </a:p>
          <a:p>
            <a:pPr algn="just">
              <a:lnSpc>
                <a:spcPct val="110000"/>
              </a:lnSpc>
              <a:buNone/>
            </a:pPr>
            <a:r>
              <a:rPr lang="en-US" sz="2400" dirty="0" smtClean="0"/>
              <a:t>6. If the molecule is charged, the corresponding number of electrons is either added (for a </a:t>
            </a:r>
            <a:r>
              <a:rPr lang="en-US" sz="2400" dirty="0" smtClean="0">
                <a:solidFill>
                  <a:srgbClr val="FF0000"/>
                </a:solidFill>
              </a:rPr>
              <a:t>–</a:t>
            </a:r>
            <a:r>
              <a:rPr lang="en-US" sz="2400" dirty="0" err="1" smtClean="0">
                <a:solidFill>
                  <a:srgbClr val="FF0000"/>
                </a:solidFill>
              </a:rPr>
              <a:t>ve</a:t>
            </a:r>
            <a:r>
              <a:rPr lang="en-US" sz="2400" dirty="0" smtClean="0">
                <a:solidFill>
                  <a:srgbClr val="FF0000"/>
                </a:solidFill>
              </a:rPr>
              <a:t> charge</a:t>
            </a:r>
            <a:r>
              <a:rPr lang="en-US" sz="2400" dirty="0" smtClean="0"/>
              <a:t>) or subtracted (for a </a:t>
            </a:r>
            <a:r>
              <a:rPr lang="en-US" sz="2400" dirty="0" smtClean="0">
                <a:solidFill>
                  <a:srgbClr val="FF0000"/>
                </a:solidFill>
              </a:rPr>
              <a:t>+</a:t>
            </a:r>
            <a:r>
              <a:rPr lang="en-US" sz="2400" dirty="0" err="1" smtClean="0">
                <a:solidFill>
                  <a:srgbClr val="FF0000"/>
                </a:solidFill>
              </a:rPr>
              <a:t>ve</a:t>
            </a:r>
            <a:r>
              <a:rPr lang="en-US" sz="2400" dirty="0" smtClean="0">
                <a:solidFill>
                  <a:srgbClr val="FF0000"/>
                </a:solidFill>
              </a:rPr>
              <a:t> charge</a:t>
            </a:r>
            <a:r>
              <a:rPr lang="en-US" sz="2400" dirty="0" smtClean="0"/>
              <a:t>) from the electron count.</a:t>
            </a:r>
          </a:p>
          <a:p>
            <a:pPr algn="just">
              <a:lnSpc>
                <a:spcPct val="110000"/>
              </a:lnSpc>
              <a:buNone/>
            </a:pPr>
            <a:endParaRPr lang="en-US" sz="2400" dirty="0" smtClean="0"/>
          </a:p>
          <a:p>
            <a:pPr algn="just">
              <a:lnSpc>
                <a:spcPct val="110000"/>
              </a:lnSpc>
              <a:buNone/>
            </a:pPr>
            <a:r>
              <a:rPr lang="en-US" sz="2400" dirty="0" smtClean="0"/>
              <a:t>7. Dividing the resulting number of electrons by </a:t>
            </a:r>
            <a:r>
              <a:rPr lang="en-US" sz="2400" dirty="0" smtClean="0">
                <a:solidFill>
                  <a:srgbClr val="FF0000"/>
                </a:solidFill>
              </a:rPr>
              <a:t>2 gives the number of electron pairs</a:t>
            </a:r>
            <a:r>
              <a:rPr lang="en-US" sz="2400" dirty="0" smtClean="0">
                <a:solidFill>
                  <a:srgbClr val="0000FF"/>
                </a:solidFill>
              </a:rPr>
              <a:t> </a:t>
            </a:r>
            <a:r>
              <a:rPr lang="en-US" sz="2400" dirty="0" smtClean="0"/>
              <a:t>around the central atom. Now a geometry can be assigned.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3600" dirty="0" smtClean="0">
                <a:solidFill>
                  <a:srgbClr val="FF0000"/>
                </a:solidFill>
                <a:cs typeface="Times New Roman" pitchFamily="18" charset="0"/>
              </a:rPr>
              <a:t>Chemical Bonding</a:t>
            </a:r>
            <a:endParaRPr lang="en-US" sz="3600" dirty="0">
              <a:solidFill>
                <a:srgbClr val="FF0000"/>
              </a:solidFill>
              <a:cs typeface="Times New Roman" pitchFamily="18" charset="0"/>
            </a:endParaRPr>
          </a:p>
        </p:txBody>
      </p:sp>
      <p:sp>
        <p:nvSpPr>
          <p:cNvPr id="3" name="Content Placeholder 2"/>
          <p:cNvSpPr>
            <a:spLocks noGrp="1"/>
          </p:cNvSpPr>
          <p:nvPr>
            <p:ph sz="quarter" idx="1"/>
          </p:nvPr>
        </p:nvSpPr>
        <p:spPr>
          <a:xfrm>
            <a:off x="152400" y="1524000"/>
            <a:ext cx="8839200" cy="5181600"/>
          </a:xfrm>
        </p:spPr>
        <p:txBody>
          <a:bodyPr>
            <a:normAutofit lnSpcReduction="10000"/>
          </a:bodyPr>
          <a:lstStyle/>
          <a:p>
            <a:pPr algn="just">
              <a:buFont typeface="Wingdings" pitchFamily="2" charset="2"/>
              <a:buChar char="v"/>
            </a:pPr>
            <a:r>
              <a:rPr lang="en-US" sz="2400" dirty="0" smtClean="0">
                <a:cs typeface="Times New Roman" pitchFamily="18" charset="0"/>
              </a:rPr>
              <a:t>Bonding is the </a:t>
            </a:r>
            <a:r>
              <a:rPr lang="en-US" sz="2400" dirty="0" smtClean="0">
                <a:solidFill>
                  <a:srgbClr val="FF0000"/>
                </a:solidFill>
                <a:cs typeface="Times New Roman" pitchFamily="18" charset="0"/>
              </a:rPr>
              <a:t>joining of at least two atoms </a:t>
            </a:r>
            <a:r>
              <a:rPr lang="en-US" sz="2400" dirty="0" smtClean="0">
                <a:cs typeface="Times New Roman" pitchFamily="18" charset="0"/>
              </a:rPr>
              <a:t>to form a molecule or compound.</a:t>
            </a:r>
          </a:p>
          <a:p>
            <a:pPr algn="just">
              <a:buFont typeface="Wingdings" pitchFamily="2" charset="2"/>
              <a:buChar char="v"/>
            </a:pPr>
            <a:endParaRPr lang="en-US" sz="2400" dirty="0" smtClean="0">
              <a:cs typeface="Times New Roman" pitchFamily="18" charset="0"/>
            </a:endParaRPr>
          </a:p>
          <a:p>
            <a:pPr algn="just">
              <a:buFont typeface="Wingdings" pitchFamily="2" charset="2"/>
              <a:buChar char="v"/>
            </a:pPr>
            <a:r>
              <a:rPr lang="en-US" sz="2400" dirty="0" smtClean="0"/>
              <a:t>The electrons found in valence shell are the </a:t>
            </a:r>
            <a:r>
              <a:rPr lang="en-US" sz="2400" dirty="0" smtClean="0">
                <a:solidFill>
                  <a:srgbClr val="FF0000"/>
                </a:solidFill>
              </a:rPr>
              <a:t>active portion </a:t>
            </a:r>
            <a:r>
              <a:rPr lang="en-US" sz="2400" dirty="0" smtClean="0"/>
              <a:t>of an atom during bonding.</a:t>
            </a:r>
          </a:p>
          <a:p>
            <a:pPr algn="just">
              <a:buFont typeface="Wingdings" pitchFamily="2" charset="2"/>
              <a:buChar char="v"/>
            </a:pPr>
            <a:endParaRPr lang="en-US" sz="2400" dirty="0" smtClean="0"/>
          </a:p>
          <a:p>
            <a:pPr algn="just">
              <a:buFont typeface="Wingdings" pitchFamily="2" charset="2"/>
              <a:buChar char="v"/>
            </a:pPr>
            <a:r>
              <a:rPr lang="en-US" sz="2400" dirty="0" smtClean="0"/>
              <a:t>A chemical bond is a mutual </a:t>
            </a:r>
            <a:r>
              <a:rPr lang="en-US" sz="2400" dirty="0" smtClean="0">
                <a:solidFill>
                  <a:srgbClr val="0000FF"/>
                </a:solidFill>
              </a:rPr>
              <a:t>electrical attraction </a:t>
            </a:r>
            <a:r>
              <a:rPr lang="en-US" sz="2400" dirty="0" smtClean="0"/>
              <a:t>between the </a:t>
            </a:r>
            <a:r>
              <a:rPr lang="en-US" sz="2400" dirty="0" smtClean="0">
                <a:solidFill>
                  <a:srgbClr val="FF0000"/>
                </a:solidFill>
              </a:rPr>
              <a:t>nuclei and valence electrons </a:t>
            </a:r>
            <a:r>
              <a:rPr lang="en-US" sz="2400" dirty="0" smtClean="0"/>
              <a:t>of different atoms that binds the atoms together. </a:t>
            </a:r>
          </a:p>
          <a:p>
            <a:pPr algn="just">
              <a:buFont typeface="Wingdings" pitchFamily="2" charset="2"/>
              <a:buChar char="v"/>
            </a:pPr>
            <a:endParaRPr lang="en-US" sz="2400" dirty="0" smtClean="0"/>
          </a:p>
          <a:p>
            <a:pPr algn="just">
              <a:buFont typeface="Wingdings" pitchFamily="2" charset="2"/>
              <a:buChar char="v"/>
            </a:pPr>
            <a:r>
              <a:rPr lang="en-US" sz="2400" dirty="0" smtClean="0"/>
              <a:t>Chemical bonding is formed by the interaction of </a:t>
            </a:r>
            <a:r>
              <a:rPr lang="en-US" sz="2400" dirty="0" smtClean="0">
                <a:solidFill>
                  <a:srgbClr val="FF0000"/>
                </a:solidFill>
              </a:rPr>
              <a:t>outer most electron </a:t>
            </a:r>
            <a:r>
              <a:rPr lang="en-US" sz="2400" dirty="0" smtClean="0"/>
              <a:t>between atoms.</a:t>
            </a:r>
          </a:p>
          <a:p>
            <a:pPr>
              <a:buNone/>
            </a:pPr>
            <a:r>
              <a:rPr lang="en-US" sz="2400" dirty="0" smtClean="0"/>
              <a:t>                  </a:t>
            </a:r>
            <a:r>
              <a:rPr lang="en-US" sz="2400" dirty="0" smtClean="0">
                <a:solidFill>
                  <a:srgbClr val="0000FF"/>
                </a:solidFill>
              </a:rPr>
              <a:t>A+ B </a:t>
            </a:r>
            <a:r>
              <a:rPr lang="en-US" sz="2400" dirty="0" smtClean="0">
                <a:solidFill>
                  <a:srgbClr val="0000FF"/>
                </a:solidFill>
                <a:sym typeface="Symbol"/>
              </a:rPr>
              <a:t>A-B</a:t>
            </a:r>
            <a:r>
              <a:rPr lang="en-US" sz="2400" dirty="0" smtClean="0">
                <a:latin typeface="Arial Rounded MT Bold" pitchFamily="34" charset="0"/>
              </a:rPr>
              <a:t>    </a:t>
            </a:r>
            <a:endParaRPr lang="en-US" sz="2400" dirty="0" smtClean="0">
              <a:latin typeface="Arial Rounded MT Bold" pitchFamily="34" charset="0"/>
              <a:sym typeface="Symbol"/>
            </a:endParaRPr>
          </a:p>
          <a:p>
            <a:pPr>
              <a:buNone/>
            </a:pPr>
            <a:endParaRPr lang="en-US" sz="2400" dirty="0">
              <a:latin typeface="Arial Rounded MT Bold"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14400"/>
          </a:xfrm>
        </p:spPr>
        <p:txBody>
          <a:bodyPr>
            <a:normAutofit/>
          </a:bodyPr>
          <a:lstStyle/>
          <a:p>
            <a:r>
              <a:rPr lang="en-US" sz="3600" b="1" dirty="0" smtClean="0">
                <a:solidFill>
                  <a:srgbClr val="C30985"/>
                </a:solidFill>
              </a:rPr>
              <a:t>VSEPR Theory: Examples</a:t>
            </a:r>
            <a:endParaRPr lang="en-US" sz="3600" dirty="0"/>
          </a:p>
        </p:txBody>
      </p:sp>
      <p:sp>
        <p:nvSpPr>
          <p:cNvPr id="3" name="Content Placeholder 2"/>
          <p:cNvSpPr>
            <a:spLocks noGrp="1"/>
          </p:cNvSpPr>
          <p:nvPr>
            <p:ph sz="quarter" idx="1"/>
          </p:nvPr>
        </p:nvSpPr>
        <p:spPr>
          <a:xfrm>
            <a:off x="457200" y="5638800"/>
            <a:ext cx="8153400" cy="716282"/>
          </a:xfrm>
        </p:spPr>
        <p:txBody>
          <a:bodyPr>
            <a:normAutofit/>
          </a:bodyPr>
          <a:lstStyle/>
          <a:p>
            <a:pPr algn="ctr">
              <a:buNone/>
            </a:pPr>
            <a:r>
              <a:rPr lang="en-US" sz="2400" dirty="0" smtClean="0"/>
              <a:t> O=C=O</a:t>
            </a:r>
            <a:endParaRPr lang="en-US" dirty="0" smtClean="0"/>
          </a:p>
          <a:p>
            <a:pPr>
              <a:buNone/>
            </a:pPr>
            <a:endParaRPr lang="en-US" dirty="0" smtClean="0"/>
          </a:p>
        </p:txBody>
      </p:sp>
      <p:graphicFrame>
        <p:nvGraphicFramePr>
          <p:cNvPr id="4" name="Table 3"/>
          <p:cNvGraphicFramePr>
            <a:graphicFrameLocks noGrp="1"/>
          </p:cNvGraphicFramePr>
          <p:nvPr/>
        </p:nvGraphicFramePr>
        <p:xfrm>
          <a:off x="838200" y="1828800"/>
          <a:ext cx="7010400" cy="3785616"/>
        </p:xfrm>
        <a:graphic>
          <a:graphicData uri="http://schemas.openxmlformats.org/drawingml/2006/table">
            <a:tbl>
              <a:tblPr/>
              <a:tblGrid>
                <a:gridCol w="5612315"/>
                <a:gridCol w="1398085"/>
              </a:tblGrid>
              <a:tr h="381000">
                <a:tc gridSpan="2">
                  <a:txBody>
                    <a:bodyPr/>
                    <a:lstStyle/>
                    <a:p>
                      <a:pPr marL="0" marR="0">
                        <a:lnSpc>
                          <a:spcPct val="115000"/>
                        </a:lnSpc>
                        <a:spcBef>
                          <a:spcPts val="0"/>
                        </a:spcBef>
                        <a:spcAft>
                          <a:spcPts val="0"/>
                        </a:spcAft>
                      </a:pPr>
                      <a:r>
                        <a:rPr lang="en-US" sz="2400" b="1" dirty="0">
                          <a:solidFill>
                            <a:srgbClr val="C30985"/>
                          </a:solidFill>
                          <a:latin typeface="+mn-lt"/>
                          <a:ea typeface="Calibri"/>
                          <a:cs typeface="Times New Roman"/>
                        </a:rPr>
                        <a:t>Carbon dioxide, CO</a:t>
                      </a:r>
                      <a:r>
                        <a:rPr lang="en-US" sz="2400" b="1" baseline="-25000" dirty="0">
                          <a:solidFill>
                            <a:srgbClr val="C30985"/>
                          </a:solidFill>
                          <a:latin typeface="+mn-lt"/>
                          <a:ea typeface="Calibri"/>
                          <a:cs typeface="Times New Roman"/>
                        </a:rPr>
                        <a:t>2</a:t>
                      </a:r>
                      <a:r>
                        <a:rPr lang="en-US" sz="2400" b="1" dirty="0">
                          <a:solidFill>
                            <a:srgbClr val="C30985"/>
                          </a:solidFill>
                          <a:latin typeface="+mn-lt"/>
                          <a:ea typeface="Calibri"/>
                          <a:cs typeface="Times New Roman"/>
                        </a:rPr>
                        <a:t> </a:t>
                      </a:r>
                      <a:endParaRPr lang="en-US" sz="2400" dirty="0">
                        <a:solidFill>
                          <a:srgbClr val="C30985"/>
                        </a:solidFill>
                        <a:latin typeface="+mn-lt"/>
                        <a:ea typeface="Calibri"/>
                        <a:cs typeface="Times New Roman"/>
                      </a:endParaRPr>
                    </a:p>
                  </a:txBody>
                  <a:tcPr marL="68580" marR="68580" marT="0" marB="0">
                    <a:lnL>
                      <a:noFill/>
                    </a:lnL>
                    <a:lnR>
                      <a:noFill/>
                    </a:lnR>
                    <a:lnT w="12700" cap="flat" cmpd="sng" algn="ctr">
                      <a:solidFill>
                        <a:srgbClr val="C0504D"/>
                      </a:solidFill>
                      <a:prstDash val="solid"/>
                      <a:round/>
                      <a:headEnd type="none" w="med" len="med"/>
                      <a:tailEnd type="none" w="med" len="med"/>
                    </a:lnT>
                    <a:lnB w="12700" cap="flat" cmpd="sng" algn="ctr">
                      <a:solidFill>
                        <a:srgbClr val="C0504D"/>
                      </a:solidFill>
                      <a:prstDash val="solid"/>
                      <a:round/>
                      <a:headEnd type="none" w="med" len="med"/>
                      <a:tailEnd type="none" w="med" len="med"/>
                    </a:lnB>
                  </a:tcPr>
                </a:tc>
                <a:tc hMerge="1">
                  <a:txBody>
                    <a:bodyPr/>
                    <a:lstStyle/>
                    <a:p>
                      <a:endParaRPr lang="en-US"/>
                    </a:p>
                  </a:txBody>
                  <a:tcPr/>
                </a:tc>
              </a:tr>
              <a:tr h="381000">
                <a:tc>
                  <a:txBody>
                    <a:bodyPr/>
                    <a:lstStyle/>
                    <a:p>
                      <a:pPr marL="0" marR="0">
                        <a:lnSpc>
                          <a:spcPct val="115000"/>
                        </a:lnSpc>
                        <a:spcBef>
                          <a:spcPts val="0"/>
                        </a:spcBef>
                        <a:spcAft>
                          <a:spcPts val="0"/>
                        </a:spcAft>
                      </a:pPr>
                      <a:r>
                        <a:rPr lang="en-US" sz="2400" b="1" dirty="0">
                          <a:solidFill>
                            <a:srgbClr val="0000FF"/>
                          </a:solidFill>
                          <a:latin typeface="+mn-lt"/>
                          <a:ea typeface="Calibri"/>
                          <a:cs typeface="Times New Roman"/>
                        </a:rPr>
                        <a:t>Lewis structure</a:t>
                      </a:r>
                      <a:endParaRPr lang="en-US" sz="2400" dirty="0">
                        <a:solidFill>
                          <a:srgbClr val="0000FF"/>
                        </a:solidFill>
                        <a:latin typeface="+mn-lt"/>
                        <a:ea typeface="Calibri"/>
                        <a:cs typeface="Times New Roman"/>
                      </a:endParaRPr>
                    </a:p>
                  </a:txBody>
                  <a:tcPr marL="68580" marR="68580" marT="0" marB="0">
                    <a:lnL>
                      <a:noFill/>
                    </a:lnL>
                    <a:lnR>
                      <a:noFill/>
                    </a:lnR>
                    <a:lnT w="12700" cap="flat" cmpd="sng" algn="ctr">
                      <a:solidFill>
                        <a:srgbClr val="C0504D"/>
                      </a:solidFill>
                      <a:prstDash val="solid"/>
                      <a:round/>
                      <a:headEnd type="none" w="med" len="med"/>
                      <a:tailEnd type="none" w="med" len="med"/>
                    </a:lnT>
                    <a:lnB>
                      <a:noFill/>
                    </a:lnB>
                    <a:solidFill>
                      <a:srgbClr val="EFD3D2"/>
                    </a:solidFill>
                  </a:tcPr>
                </a:tc>
                <a:tc>
                  <a:txBody>
                    <a:bodyPr/>
                    <a:lstStyle/>
                    <a:p>
                      <a:pPr marL="0" marR="0">
                        <a:lnSpc>
                          <a:spcPct val="115000"/>
                        </a:lnSpc>
                        <a:spcBef>
                          <a:spcPts val="0"/>
                        </a:spcBef>
                        <a:spcAft>
                          <a:spcPts val="0"/>
                        </a:spcAft>
                      </a:pPr>
                      <a:r>
                        <a:rPr lang="en-US" sz="2400" b="1" dirty="0">
                          <a:solidFill>
                            <a:srgbClr val="0000FF"/>
                          </a:solidFill>
                          <a:latin typeface="+mn-lt"/>
                          <a:ea typeface="Calibri"/>
                          <a:cs typeface="Times New Roman"/>
                        </a:rPr>
                        <a:t>O=C=O</a:t>
                      </a:r>
                      <a:endParaRPr lang="en-US" sz="2400" dirty="0">
                        <a:solidFill>
                          <a:srgbClr val="0000FF"/>
                        </a:solidFill>
                        <a:latin typeface="+mn-lt"/>
                        <a:ea typeface="Calibri"/>
                        <a:cs typeface="Times New Roman"/>
                      </a:endParaRPr>
                    </a:p>
                  </a:txBody>
                  <a:tcPr marL="68580" marR="68580" marT="0" marB="0">
                    <a:lnL>
                      <a:noFill/>
                    </a:lnL>
                    <a:lnR>
                      <a:noFill/>
                    </a:lnR>
                    <a:lnT w="12700" cap="flat" cmpd="sng" algn="ctr">
                      <a:solidFill>
                        <a:srgbClr val="C0504D"/>
                      </a:solidFill>
                      <a:prstDash val="solid"/>
                      <a:round/>
                      <a:headEnd type="none" w="med" len="med"/>
                      <a:tailEnd type="none" w="med" len="med"/>
                    </a:lnT>
                    <a:lnB>
                      <a:noFill/>
                    </a:lnB>
                    <a:solidFill>
                      <a:srgbClr val="EFD3D2"/>
                    </a:solidFill>
                  </a:tcPr>
                </a:tc>
              </a:tr>
              <a:tr h="381000">
                <a:tc>
                  <a:txBody>
                    <a:bodyPr/>
                    <a:lstStyle/>
                    <a:p>
                      <a:pPr marL="0" marR="0">
                        <a:lnSpc>
                          <a:spcPct val="115000"/>
                        </a:lnSpc>
                        <a:spcBef>
                          <a:spcPts val="0"/>
                        </a:spcBef>
                        <a:spcAft>
                          <a:spcPts val="0"/>
                        </a:spcAft>
                      </a:pPr>
                      <a:r>
                        <a:rPr lang="en-US" sz="2400" b="1" dirty="0">
                          <a:solidFill>
                            <a:srgbClr val="FF0000"/>
                          </a:solidFill>
                          <a:latin typeface="+mn-lt"/>
                          <a:ea typeface="Calibri"/>
                          <a:cs typeface="Times New Roman"/>
                        </a:rPr>
                        <a:t>Central atom</a:t>
                      </a:r>
                      <a:endParaRPr lang="en-US" sz="2400" dirty="0">
                        <a:solidFill>
                          <a:srgbClr val="FF0000"/>
                        </a:solidFill>
                        <a:latin typeface="+mn-lt"/>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2400" b="1" dirty="0">
                          <a:solidFill>
                            <a:srgbClr val="FF0000"/>
                          </a:solidFill>
                          <a:latin typeface="+mn-lt"/>
                          <a:ea typeface="Calibri"/>
                          <a:cs typeface="Times New Roman"/>
                        </a:rPr>
                        <a:t>Carbon</a:t>
                      </a:r>
                      <a:endParaRPr lang="en-US" sz="2400" dirty="0">
                        <a:solidFill>
                          <a:srgbClr val="FF0000"/>
                        </a:solidFill>
                        <a:latin typeface="+mn-lt"/>
                        <a:ea typeface="Calibri"/>
                        <a:cs typeface="Times New Roman"/>
                      </a:endParaRPr>
                    </a:p>
                  </a:txBody>
                  <a:tcPr marL="68580" marR="68580" marT="0" marB="0">
                    <a:lnL>
                      <a:noFill/>
                    </a:lnL>
                    <a:lnR>
                      <a:noFill/>
                    </a:lnR>
                    <a:lnT>
                      <a:noFill/>
                    </a:lnT>
                    <a:lnB>
                      <a:noFill/>
                    </a:lnB>
                  </a:tcPr>
                </a:tc>
              </a:tr>
              <a:tr h="381000">
                <a:tc>
                  <a:txBody>
                    <a:bodyPr/>
                    <a:lstStyle/>
                    <a:p>
                      <a:pPr marL="0" marR="0">
                        <a:lnSpc>
                          <a:spcPct val="115000"/>
                        </a:lnSpc>
                        <a:spcBef>
                          <a:spcPts val="0"/>
                        </a:spcBef>
                        <a:spcAft>
                          <a:spcPts val="0"/>
                        </a:spcAft>
                      </a:pPr>
                      <a:r>
                        <a:rPr lang="en-US" sz="2400" b="1" dirty="0">
                          <a:solidFill>
                            <a:srgbClr val="0000FF"/>
                          </a:solidFill>
                          <a:latin typeface="+mn-lt"/>
                          <a:ea typeface="Calibri"/>
                          <a:cs typeface="Times New Roman"/>
                        </a:rPr>
                        <a:t>Valence electrons in carbon</a:t>
                      </a:r>
                      <a:endParaRPr lang="en-US" sz="2400" dirty="0">
                        <a:solidFill>
                          <a:srgbClr val="0000FF"/>
                        </a:solidFill>
                        <a:latin typeface="+mn-lt"/>
                        <a:ea typeface="Calibri"/>
                        <a:cs typeface="Times New Roman"/>
                      </a:endParaRPr>
                    </a:p>
                  </a:txBody>
                  <a:tcPr marL="68580" marR="68580" marT="0" marB="0">
                    <a:lnL>
                      <a:noFill/>
                    </a:lnL>
                    <a:lnR>
                      <a:noFill/>
                    </a:lnR>
                    <a:lnT>
                      <a:noFill/>
                    </a:lnT>
                    <a:lnB>
                      <a:noFill/>
                    </a:lnB>
                    <a:solidFill>
                      <a:srgbClr val="EFD3D2"/>
                    </a:solidFill>
                  </a:tcPr>
                </a:tc>
                <a:tc>
                  <a:txBody>
                    <a:bodyPr/>
                    <a:lstStyle/>
                    <a:p>
                      <a:pPr marL="0" marR="0">
                        <a:lnSpc>
                          <a:spcPct val="115000"/>
                        </a:lnSpc>
                        <a:spcBef>
                          <a:spcPts val="0"/>
                        </a:spcBef>
                        <a:spcAft>
                          <a:spcPts val="0"/>
                        </a:spcAft>
                      </a:pPr>
                      <a:r>
                        <a:rPr lang="en-US" sz="2400" b="1" dirty="0">
                          <a:solidFill>
                            <a:srgbClr val="0000FF"/>
                          </a:solidFill>
                          <a:latin typeface="+mn-lt"/>
                          <a:ea typeface="Calibri"/>
                          <a:cs typeface="Times New Roman"/>
                        </a:rPr>
                        <a:t> 4</a:t>
                      </a:r>
                      <a:endParaRPr lang="en-US" sz="2400" dirty="0">
                        <a:solidFill>
                          <a:srgbClr val="0000FF"/>
                        </a:solidFill>
                        <a:latin typeface="+mn-lt"/>
                        <a:ea typeface="Calibri"/>
                        <a:cs typeface="Times New Roman"/>
                      </a:endParaRPr>
                    </a:p>
                  </a:txBody>
                  <a:tcPr marL="68580" marR="68580" marT="0" marB="0">
                    <a:lnL>
                      <a:noFill/>
                    </a:lnL>
                    <a:lnR>
                      <a:noFill/>
                    </a:lnR>
                    <a:lnT>
                      <a:noFill/>
                    </a:lnT>
                    <a:lnB>
                      <a:noFill/>
                    </a:lnB>
                    <a:solidFill>
                      <a:srgbClr val="EFD3D2"/>
                    </a:solidFill>
                  </a:tcPr>
                </a:tc>
              </a:tr>
              <a:tr h="381000">
                <a:tc>
                  <a:txBody>
                    <a:bodyPr/>
                    <a:lstStyle/>
                    <a:p>
                      <a:pPr marL="0" marR="0">
                        <a:lnSpc>
                          <a:spcPct val="115000"/>
                        </a:lnSpc>
                        <a:spcBef>
                          <a:spcPts val="0"/>
                        </a:spcBef>
                        <a:spcAft>
                          <a:spcPts val="0"/>
                        </a:spcAft>
                      </a:pPr>
                      <a:r>
                        <a:rPr lang="en-US" sz="2400" b="1" dirty="0">
                          <a:solidFill>
                            <a:srgbClr val="FF0000"/>
                          </a:solidFill>
                          <a:latin typeface="+mn-lt"/>
                          <a:ea typeface="Calibri"/>
                          <a:cs typeface="Times New Roman"/>
                        </a:rPr>
                        <a:t>2 O contribute 1e- each in the s bond</a:t>
                      </a:r>
                      <a:endParaRPr lang="en-US" sz="2400" dirty="0">
                        <a:solidFill>
                          <a:srgbClr val="FF0000"/>
                        </a:solidFill>
                        <a:latin typeface="+mn-lt"/>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2400" b="1" dirty="0">
                          <a:solidFill>
                            <a:srgbClr val="FF0000"/>
                          </a:solidFill>
                          <a:latin typeface="+mn-lt"/>
                          <a:ea typeface="Calibri"/>
                          <a:cs typeface="Times New Roman"/>
                        </a:rPr>
                        <a:t> 2</a:t>
                      </a:r>
                      <a:endParaRPr lang="en-US" sz="2400" dirty="0">
                        <a:solidFill>
                          <a:srgbClr val="FF0000"/>
                        </a:solidFill>
                        <a:latin typeface="+mn-lt"/>
                        <a:ea typeface="Calibri"/>
                        <a:cs typeface="Times New Roman"/>
                      </a:endParaRPr>
                    </a:p>
                  </a:txBody>
                  <a:tcPr marL="68580" marR="68580" marT="0" marB="0">
                    <a:lnL>
                      <a:noFill/>
                    </a:lnL>
                    <a:lnR>
                      <a:noFill/>
                    </a:lnR>
                    <a:lnT>
                      <a:noFill/>
                    </a:lnT>
                    <a:lnB>
                      <a:noFill/>
                    </a:lnB>
                  </a:tcPr>
                </a:tc>
              </a:tr>
              <a:tr h="381000">
                <a:tc>
                  <a:txBody>
                    <a:bodyPr/>
                    <a:lstStyle/>
                    <a:p>
                      <a:pPr marL="0" marR="0">
                        <a:lnSpc>
                          <a:spcPct val="115000"/>
                        </a:lnSpc>
                        <a:spcBef>
                          <a:spcPts val="0"/>
                        </a:spcBef>
                        <a:spcAft>
                          <a:spcPts val="0"/>
                        </a:spcAft>
                      </a:pPr>
                      <a:r>
                        <a:rPr lang="en-US" sz="2400" b="1" dirty="0">
                          <a:solidFill>
                            <a:srgbClr val="0000FF"/>
                          </a:solidFill>
                          <a:latin typeface="+mn-lt"/>
                          <a:ea typeface="Calibri"/>
                          <a:cs typeface="Times New Roman"/>
                        </a:rPr>
                        <a:t>Central C contribute 2e- in the p bonds</a:t>
                      </a:r>
                      <a:endParaRPr lang="en-US" sz="2400" dirty="0">
                        <a:solidFill>
                          <a:srgbClr val="0000FF"/>
                        </a:solidFill>
                        <a:latin typeface="+mn-lt"/>
                        <a:ea typeface="Calibri"/>
                        <a:cs typeface="Times New Roman"/>
                      </a:endParaRPr>
                    </a:p>
                  </a:txBody>
                  <a:tcPr marL="68580" marR="68580" marT="0" marB="0">
                    <a:lnL>
                      <a:noFill/>
                    </a:lnL>
                    <a:lnR>
                      <a:noFill/>
                    </a:lnR>
                    <a:lnT>
                      <a:noFill/>
                    </a:lnT>
                    <a:lnB>
                      <a:noFill/>
                    </a:lnB>
                    <a:solidFill>
                      <a:srgbClr val="EFD3D2"/>
                    </a:solidFill>
                  </a:tcPr>
                </a:tc>
                <a:tc>
                  <a:txBody>
                    <a:bodyPr/>
                    <a:lstStyle/>
                    <a:p>
                      <a:pPr marL="0" marR="0">
                        <a:lnSpc>
                          <a:spcPct val="115000"/>
                        </a:lnSpc>
                        <a:spcBef>
                          <a:spcPts val="0"/>
                        </a:spcBef>
                        <a:spcAft>
                          <a:spcPts val="0"/>
                        </a:spcAft>
                      </a:pPr>
                      <a:r>
                        <a:rPr lang="en-US" sz="2400" b="1" dirty="0">
                          <a:solidFill>
                            <a:srgbClr val="0000FF"/>
                          </a:solidFill>
                          <a:latin typeface="+mn-lt"/>
                          <a:ea typeface="Calibri"/>
                          <a:cs typeface="Times New Roman"/>
                        </a:rPr>
                        <a:t>-2</a:t>
                      </a:r>
                      <a:endParaRPr lang="en-US" sz="2400" dirty="0">
                        <a:solidFill>
                          <a:srgbClr val="0000FF"/>
                        </a:solidFill>
                        <a:latin typeface="+mn-lt"/>
                        <a:ea typeface="Calibri"/>
                        <a:cs typeface="Times New Roman"/>
                      </a:endParaRPr>
                    </a:p>
                  </a:txBody>
                  <a:tcPr marL="68580" marR="68580" marT="0" marB="0">
                    <a:lnL>
                      <a:noFill/>
                    </a:lnL>
                    <a:lnR>
                      <a:noFill/>
                    </a:lnR>
                    <a:lnT>
                      <a:noFill/>
                    </a:lnT>
                    <a:lnB>
                      <a:noFill/>
                    </a:lnB>
                    <a:solidFill>
                      <a:srgbClr val="EFD3D2"/>
                    </a:solidFill>
                  </a:tcPr>
                </a:tc>
              </a:tr>
              <a:tr h="381000">
                <a:tc>
                  <a:txBody>
                    <a:bodyPr/>
                    <a:lstStyle/>
                    <a:p>
                      <a:pPr marL="0" marR="0">
                        <a:lnSpc>
                          <a:spcPct val="115000"/>
                        </a:lnSpc>
                        <a:spcBef>
                          <a:spcPts val="0"/>
                        </a:spcBef>
                        <a:spcAft>
                          <a:spcPts val="0"/>
                        </a:spcAft>
                      </a:pPr>
                      <a:r>
                        <a:rPr lang="en-US" sz="2400" b="1" dirty="0">
                          <a:solidFill>
                            <a:srgbClr val="FF0000"/>
                          </a:solidFill>
                          <a:latin typeface="+mn-lt"/>
                          <a:ea typeface="Calibri"/>
                          <a:cs typeface="Times New Roman"/>
                        </a:rPr>
                        <a:t>total</a:t>
                      </a:r>
                      <a:endParaRPr lang="en-US" sz="2400" dirty="0">
                        <a:solidFill>
                          <a:srgbClr val="FF0000"/>
                        </a:solidFill>
                        <a:latin typeface="+mn-lt"/>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2400" b="1" dirty="0">
                          <a:solidFill>
                            <a:srgbClr val="FF0000"/>
                          </a:solidFill>
                          <a:latin typeface="+mn-lt"/>
                          <a:ea typeface="Calibri"/>
                          <a:cs typeface="Times New Roman"/>
                        </a:rPr>
                        <a:t>4/2</a:t>
                      </a:r>
                      <a:endParaRPr lang="en-US" sz="2400" dirty="0">
                        <a:solidFill>
                          <a:srgbClr val="FF0000"/>
                        </a:solidFill>
                        <a:latin typeface="+mn-lt"/>
                        <a:ea typeface="Calibri"/>
                        <a:cs typeface="Times New Roman"/>
                      </a:endParaRPr>
                    </a:p>
                  </a:txBody>
                  <a:tcPr marL="68580" marR="68580" marT="0" marB="0">
                    <a:lnL>
                      <a:noFill/>
                    </a:lnL>
                    <a:lnR>
                      <a:noFill/>
                    </a:lnR>
                    <a:lnT>
                      <a:noFill/>
                    </a:lnT>
                    <a:lnB>
                      <a:noFill/>
                    </a:lnB>
                  </a:tcPr>
                </a:tc>
              </a:tr>
              <a:tr h="381000">
                <a:tc>
                  <a:txBody>
                    <a:bodyPr/>
                    <a:lstStyle/>
                    <a:p>
                      <a:pPr marL="0" marR="0">
                        <a:lnSpc>
                          <a:spcPct val="115000"/>
                        </a:lnSpc>
                        <a:spcBef>
                          <a:spcPts val="0"/>
                        </a:spcBef>
                        <a:spcAft>
                          <a:spcPts val="0"/>
                        </a:spcAft>
                      </a:pPr>
                      <a:r>
                        <a:rPr lang="en-US" sz="2400" b="1" dirty="0">
                          <a:solidFill>
                            <a:srgbClr val="0000FF"/>
                          </a:solidFill>
                          <a:latin typeface="+mn-lt"/>
                          <a:ea typeface="Calibri"/>
                          <a:cs typeface="Times New Roman"/>
                        </a:rPr>
                        <a:t>No. of electron pair</a:t>
                      </a:r>
                      <a:endParaRPr lang="en-US" sz="2400" dirty="0">
                        <a:solidFill>
                          <a:srgbClr val="0000FF"/>
                        </a:solidFill>
                        <a:latin typeface="+mn-lt"/>
                        <a:ea typeface="Calibri"/>
                        <a:cs typeface="Times New Roman"/>
                      </a:endParaRPr>
                    </a:p>
                  </a:txBody>
                  <a:tcPr marL="68580" marR="68580" marT="0" marB="0">
                    <a:lnL>
                      <a:noFill/>
                    </a:lnL>
                    <a:lnR>
                      <a:noFill/>
                    </a:lnR>
                    <a:lnT>
                      <a:noFill/>
                    </a:lnT>
                    <a:lnB>
                      <a:noFill/>
                    </a:lnB>
                    <a:solidFill>
                      <a:srgbClr val="EFD3D2"/>
                    </a:solidFill>
                  </a:tcPr>
                </a:tc>
                <a:tc>
                  <a:txBody>
                    <a:bodyPr/>
                    <a:lstStyle/>
                    <a:p>
                      <a:pPr marL="0" marR="0">
                        <a:lnSpc>
                          <a:spcPct val="115000"/>
                        </a:lnSpc>
                        <a:spcBef>
                          <a:spcPts val="0"/>
                        </a:spcBef>
                        <a:spcAft>
                          <a:spcPts val="0"/>
                        </a:spcAft>
                      </a:pPr>
                      <a:r>
                        <a:rPr lang="en-US" sz="2400" b="1" dirty="0">
                          <a:solidFill>
                            <a:srgbClr val="0000FF"/>
                          </a:solidFill>
                          <a:latin typeface="+mn-lt"/>
                          <a:ea typeface="Calibri"/>
                          <a:cs typeface="Times New Roman"/>
                        </a:rPr>
                        <a:t>2</a:t>
                      </a:r>
                      <a:endParaRPr lang="en-US" sz="2400" dirty="0">
                        <a:solidFill>
                          <a:srgbClr val="0000FF"/>
                        </a:solidFill>
                        <a:latin typeface="+mn-lt"/>
                        <a:ea typeface="Calibri"/>
                        <a:cs typeface="Times New Roman"/>
                      </a:endParaRPr>
                    </a:p>
                  </a:txBody>
                  <a:tcPr marL="68580" marR="68580" marT="0" marB="0">
                    <a:lnL>
                      <a:noFill/>
                    </a:lnL>
                    <a:lnR>
                      <a:noFill/>
                    </a:lnR>
                    <a:lnT>
                      <a:noFill/>
                    </a:lnT>
                    <a:lnB>
                      <a:noFill/>
                    </a:lnB>
                    <a:solidFill>
                      <a:srgbClr val="EFD3D2"/>
                    </a:solidFill>
                  </a:tcPr>
                </a:tc>
              </a:tr>
              <a:tr h="381000">
                <a:tc>
                  <a:txBody>
                    <a:bodyPr/>
                    <a:lstStyle/>
                    <a:p>
                      <a:pPr marL="0" marR="0">
                        <a:lnSpc>
                          <a:spcPct val="115000"/>
                        </a:lnSpc>
                        <a:spcBef>
                          <a:spcPts val="0"/>
                        </a:spcBef>
                        <a:spcAft>
                          <a:spcPts val="0"/>
                        </a:spcAft>
                      </a:pPr>
                      <a:r>
                        <a:rPr lang="en-US" sz="2400" b="1" dirty="0">
                          <a:solidFill>
                            <a:srgbClr val="FF0000"/>
                          </a:solidFill>
                          <a:latin typeface="+mn-lt"/>
                          <a:ea typeface="Calibri"/>
                          <a:cs typeface="Times New Roman"/>
                        </a:rPr>
                        <a:t>Two electron pairs</a:t>
                      </a:r>
                      <a:endParaRPr lang="en-US" sz="2400" dirty="0">
                        <a:solidFill>
                          <a:srgbClr val="FF0000"/>
                        </a:solidFill>
                        <a:latin typeface="+mn-lt"/>
                        <a:ea typeface="Calibri"/>
                        <a:cs typeface="Times New Roman"/>
                      </a:endParaRPr>
                    </a:p>
                  </a:txBody>
                  <a:tcPr marL="68580" marR="68580" marT="0" marB="0">
                    <a:lnL>
                      <a:noFill/>
                    </a:lnL>
                    <a:lnR>
                      <a:noFill/>
                    </a:lnR>
                    <a:lnT>
                      <a:noFill/>
                    </a:lnT>
                    <a:lnB w="12700" cap="flat" cmpd="sng" algn="ctr">
                      <a:solidFill>
                        <a:srgbClr val="C0504D"/>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b="1" dirty="0">
                          <a:solidFill>
                            <a:srgbClr val="FF0000"/>
                          </a:solidFill>
                          <a:latin typeface="+mn-lt"/>
                          <a:ea typeface="Calibri"/>
                          <a:cs typeface="Times New Roman"/>
                        </a:rPr>
                        <a:t>linear</a:t>
                      </a:r>
                      <a:endParaRPr lang="en-US" sz="2400" dirty="0">
                        <a:solidFill>
                          <a:srgbClr val="FF0000"/>
                        </a:solidFill>
                        <a:latin typeface="+mn-lt"/>
                        <a:ea typeface="Calibri"/>
                        <a:cs typeface="Times New Roman"/>
                      </a:endParaRPr>
                    </a:p>
                  </a:txBody>
                  <a:tcPr marL="68580" marR="68580" marT="0" marB="0">
                    <a:lnL>
                      <a:noFill/>
                    </a:lnL>
                    <a:lnR>
                      <a:noFill/>
                    </a:lnR>
                    <a:lnT>
                      <a:noFill/>
                    </a:lnT>
                    <a:lnB w="12700" cap="flat" cmpd="sng" algn="ctr">
                      <a:solidFill>
                        <a:srgbClr val="C0504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VSEPR Theory: Examples</a:t>
            </a:r>
            <a:endParaRPr lang="en-US" sz="3600" dirty="0"/>
          </a:p>
        </p:txBody>
      </p:sp>
      <p:graphicFrame>
        <p:nvGraphicFramePr>
          <p:cNvPr id="57345" name="Object 1"/>
          <p:cNvGraphicFramePr>
            <a:graphicFrameLocks noChangeAspect="1"/>
          </p:cNvGraphicFramePr>
          <p:nvPr/>
        </p:nvGraphicFramePr>
        <p:xfrm>
          <a:off x="228600" y="1600200"/>
          <a:ext cx="8818563" cy="4754563"/>
        </p:xfrm>
        <a:graphic>
          <a:graphicData uri="http://schemas.openxmlformats.org/presentationml/2006/ole">
            <p:oleObj spid="_x0000_s229378" name="CS ChemDraw Drawing" r:id="rId3" imgW="11201400" imgH="6050880" progId="ChemDraw.Document.6.0">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VSEPR Theory: Examples</a:t>
            </a:r>
            <a:endParaRPr lang="en-US" sz="3600" dirty="0"/>
          </a:p>
        </p:txBody>
      </p:sp>
      <p:sp>
        <p:nvSpPr>
          <p:cNvPr id="563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 name="Picture 2"/>
          <p:cNvPicPr>
            <a:picLocks noChangeAspect="1" noChangeArrowheads="1"/>
          </p:cNvPicPr>
          <p:nvPr/>
        </p:nvPicPr>
        <p:blipFill>
          <a:blip r:embed="rId2" cstate="print"/>
          <a:srcRect/>
          <a:stretch>
            <a:fillRect/>
          </a:stretch>
        </p:blipFill>
        <p:spPr bwMode="auto">
          <a:xfrm>
            <a:off x="182880" y="1524000"/>
            <a:ext cx="8961120" cy="4997548"/>
          </a:xfrm>
          <a:prstGeom prst="rect">
            <a:avLst/>
          </a:prstGeom>
          <a:solidFill>
            <a:schemeClr val="bg1"/>
          </a:solid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VSEPR Theory: Examples</a:t>
            </a:r>
            <a:endParaRPr lang="en-US" sz="3600" dirty="0"/>
          </a:p>
        </p:txBody>
      </p:sp>
      <p:pic>
        <p:nvPicPr>
          <p:cNvPr id="4" name="Picture 3"/>
          <p:cNvPicPr/>
          <p:nvPr/>
        </p:nvPicPr>
        <p:blipFill>
          <a:blip r:embed="rId2" cstate="print"/>
          <a:srcRect/>
          <a:stretch>
            <a:fillRect/>
          </a:stretch>
        </p:blipFill>
        <p:spPr bwMode="auto">
          <a:xfrm>
            <a:off x="228600" y="1524000"/>
            <a:ext cx="86868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381000"/>
            <a:ext cx="8153400" cy="685800"/>
          </a:xfrm>
        </p:spPr>
        <p:txBody>
          <a:bodyPr>
            <a:normAutofit/>
          </a:bodyPr>
          <a:lstStyle/>
          <a:p>
            <a:r>
              <a:rPr lang="en-US" sz="3600" b="1" dirty="0" smtClean="0">
                <a:solidFill>
                  <a:srgbClr val="C30985"/>
                </a:solidFill>
              </a:rPr>
              <a:t>VSEPR Theory: Examples</a:t>
            </a:r>
            <a:endParaRPr lang="en-US" sz="3600" dirty="0"/>
          </a:p>
        </p:txBody>
      </p:sp>
      <p:pic>
        <p:nvPicPr>
          <p:cNvPr id="61442" name="Picture 2"/>
          <p:cNvPicPr>
            <a:picLocks noChangeAspect="1" noChangeArrowheads="1"/>
          </p:cNvPicPr>
          <p:nvPr/>
        </p:nvPicPr>
        <p:blipFill>
          <a:blip r:embed="rId2" cstate="print"/>
          <a:srcRect/>
          <a:stretch>
            <a:fillRect/>
          </a:stretch>
        </p:blipFill>
        <p:spPr bwMode="auto">
          <a:xfrm>
            <a:off x="194354" y="1600200"/>
            <a:ext cx="886968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VSEPR Theory: Examples</a:t>
            </a:r>
            <a:endParaRPr lang="en-US" sz="3600" dirty="0"/>
          </a:p>
        </p:txBody>
      </p:sp>
      <p:sp>
        <p:nvSpPr>
          <p:cNvPr id="1044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4451" name="Object 3"/>
          <p:cNvGraphicFramePr>
            <a:graphicFrameLocks noChangeAspect="1"/>
          </p:cNvGraphicFramePr>
          <p:nvPr/>
        </p:nvGraphicFramePr>
        <p:xfrm>
          <a:off x="304800" y="1752600"/>
          <a:ext cx="8689947" cy="4846320"/>
        </p:xfrm>
        <a:graphic>
          <a:graphicData uri="http://schemas.openxmlformats.org/presentationml/2006/ole">
            <p:oleObj spid="_x0000_s230402" name="CS ChemDraw Drawing" r:id="rId3" imgW="10276200" imgH="5744160" progId="ChemDraw.Document.6.0">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VSEPR Theory: Examples</a:t>
            </a:r>
            <a:endParaRPr lang="en-US" sz="3600" dirty="0"/>
          </a:p>
        </p:txBody>
      </p:sp>
      <p:pic>
        <p:nvPicPr>
          <p:cNvPr id="117762" name="Picture 2"/>
          <p:cNvPicPr>
            <a:picLocks noChangeAspect="1" noChangeArrowheads="1"/>
          </p:cNvPicPr>
          <p:nvPr/>
        </p:nvPicPr>
        <p:blipFill>
          <a:blip r:embed="rId2" cstate="print"/>
          <a:srcRect/>
          <a:stretch>
            <a:fillRect/>
          </a:stretch>
        </p:blipFill>
        <p:spPr bwMode="auto">
          <a:xfrm>
            <a:off x="152400" y="1752600"/>
            <a:ext cx="8795935"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VSEPR Theory: Limitations</a:t>
            </a:r>
            <a:endParaRPr lang="en-US" sz="3600" dirty="0"/>
          </a:p>
        </p:txBody>
      </p:sp>
      <p:sp>
        <p:nvSpPr>
          <p:cNvPr id="6" name="Content Placeholder 5"/>
          <p:cNvSpPr>
            <a:spLocks noGrp="1"/>
          </p:cNvSpPr>
          <p:nvPr>
            <p:ph sz="quarter" idx="1"/>
          </p:nvPr>
        </p:nvSpPr>
        <p:spPr>
          <a:xfrm>
            <a:off x="228600" y="1524000"/>
            <a:ext cx="8686800" cy="5181600"/>
          </a:xfrm>
        </p:spPr>
        <p:txBody>
          <a:bodyPr>
            <a:noAutofit/>
          </a:bodyPr>
          <a:lstStyle/>
          <a:p>
            <a:pPr algn="just">
              <a:buSzPct val="100000"/>
              <a:buFont typeface="Wingdings" pitchFamily="2" charset="2"/>
              <a:buChar char="v"/>
            </a:pPr>
            <a:r>
              <a:rPr lang="en-US" sz="2300" dirty="0" smtClean="0"/>
              <a:t>This approach is </a:t>
            </a:r>
            <a:r>
              <a:rPr lang="en-US" sz="2300" dirty="0" smtClean="0">
                <a:solidFill>
                  <a:srgbClr val="0000FF"/>
                </a:solidFill>
              </a:rPr>
              <a:t>time-consuming</a:t>
            </a:r>
            <a:r>
              <a:rPr lang="en-US" sz="2300" dirty="0" smtClean="0"/>
              <a:t>, because it requires handling all valence electrons.</a:t>
            </a:r>
          </a:p>
          <a:p>
            <a:pPr algn="just">
              <a:buSzPct val="100000"/>
              <a:buFont typeface="Wingdings" pitchFamily="2" charset="2"/>
              <a:buChar char="v"/>
            </a:pPr>
            <a:endParaRPr lang="en-US" sz="2300" dirty="0" smtClean="0"/>
          </a:p>
          <a:p>
            <a:pPr algn="just">
              <a:buSzPct val="100000"/>
              <a:buFont typeface="Wingdings" pitchFamily="2" charset="2"/>
              <a:buChar char="v"/>
            </a:pPr>
            <a:r>
              <a:rPr lang="en-US" sz="2300" dirty="0" smtClean="0"/>
              <a:t>It is easy to make simple </a:t>
            </a:r>
            <a:r>
              <a:rPr lang="en-US" sz="2300" dirty="0" smtClean="0">
                <a:solidFill>
                  <a:srgbClr val="0000FF"/>
                </a:solidFill>
              </a:rPr>
              <a:t>arithmetic mistakes </a:t>
            </a:r>
            <a:r>
              <a:rPr lang="en-US" sz="2300" dirty="0" smtClean="0"/>
              <a:t>when you work with large numbers.</a:t>
            </a:r>
          </a:p>
          <a:p>
            <a:pPr algn="just">
              <a:buSzPct val="100000"/>
              <a:buFont typeface="Wingdings" pitchFamily="2" charset="2"/>
              <a:buChar char="v"/>
            </a:pPr>
            <a:endParaRPr lang="en-US" sz="2300" dirty="0" smtClean="0"/>
          </a:p>
          <a:p>
            <a:pPr algn="just">
              <a:buSzPct val="100000"/>
              <a:buFont typeface="Wingdings" pitchFamily="2" charset="2"/>
              <a:buChar char="v"/>
            </a:pPr>
            <a:r>
              <a:rPr lang="en-US" sz="2300" dirty="0" smtClean="0"/>
              <a:t>The number of electrons </a:t>
            </a:r>
            <a:r>
              <a:rPr lang="en-US" sz="2300" dirty="0" smtClean="0">
                <a:solidFill>
                  <a:srgbClr val="0000FF"/>
                </a:solidFill>
              </a:rPr>
              <a:t>around the central atom </a:t>
            </a:r>
            <a:r>
              <a:rPr lang="en-US" sz="2300" dirty="0" smtClean="0"/>
              <a:t>in a molecule can often </a:t>
            </a:r>
            <a:r>
              <a:rPr lang="en-US" sz="2300" dirty="0" smtClean="0">
                <a:solidFill>
                  <a:srgbClr val="FF0000"/>
                </a:solidFill>
              </a:rPr>
              <a:t>be ≠ 8 </a:t>
            </a:r>
            <a:r>
              <a:rPr lang="en-US" sz="2300" dirty="0" smtClean="0"/>
              <a:t>(e.g. </a:t>
            </a:r>
            <a:r>
              <a:rPr lang="en-US" sz="2300" dirty="0" smtClean="0">
                <a:solidFill>
                  <a:srgbClr val="0000FF"/>
                </a:solidFill>
              </a:rPr>
              <a:t>6, 10, 12</a:t>
            </a:r>
            <a:r>
              <a:rPr lang="en-US" sz="2300" dirty="0" smtClean="0"/>
              <a:t>), that can be confusing and make you feel unsure.</a:t>
            </a:r>
          </a:p>
          <a:p>
            <a:pPr algn="just">
              <a:buSzPct val="100000"/>
              <a:buFont typeface="Wingdings" pitchFamily="2" charset="2"/>
              <a:buChar char="v"/>
            </a:pPr>
            <a:endParaRPr lang="en-US" sz="2300" dirty="0" smtClean="0"/>
          </a:p>
          <a:p>
            <a:pPr algn="just">
              <a:buSzPct val="100000"/>
              <a:buFont typeface="Wingdings" pitchFamily="2" charset="2"/>
              <a:buChar char="v"/>
            </a:pPr>
            <a:r>
              <a:rPr lang="en-US" sz="2300" dirty="0" smtClean="0">
                <a:solidFill>
                  <a:srgbClr val="FF0000"/>
                </a:solidFill>
              </a:rPr>
              <a:t>Accurate Lewis structures </a:t>
            </a:r>
            <a:r>
              <a:rPr lang="en-US" sz="2300" dirty="0" smtClean="0"/>
              <a:t>can be difficult to draw for </a:t>
            </a:r>
            <a:r>
              <a:rPr lang="en-US" sz="2300" dirty="0" smtClean="0">
                <a:solidFill>
                  <a:srgbClr val="0000FF"/>
                </a:solidFill>
              </a:rPr>
              <a:t>many compounds</a:t>
            </a:r>
            <a:r>
              <a:rPr lang="en-US" sz="2300" dirty="0" smtClean="0"/>
              <a:t>. This can complicate making the </a:t>
            </a:r>
            <a:r>
              <a:rPr lang="en-US" sz="2300" dirty="0" smtClean="0">
                <a:solidFill>
                  <a:srgbClr val="FF0000"/>
                </a:solidFill>
              </a:rPr>
              <a:t>decisions</a:t>
            </a:r>
            <a:r>
              <a:rPr lang="en-US" sz="2300" dirty="0" smtClean="0"/>
              <a:t> about the shape.</a:t>
            </a:r>
            <a:endParaRPr lang="en-US" sz="2300"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990600"/>
          </a:xfrm>
        </p:spPr>
        <p:txBody>
          <a:bodyPr>
            <a:normAutofit/>
          </a:bodyPr>
          <a:lstStyle/>
          <a:p>
            <a:r>
              <a:rPr lang="en-US" sz="3600" b="1" dirty="0" smtClean="0">
                <a:solidFill>
                  <a:srgbClr val="FF00FF"/>
                </a:solidFill>
              </a:rPr>
              <a:t>Valence Bond theory and Hybrid orbitals</a:t>
            </a:r>
            <a:endParaRPr lang="en-US" sz="3600" dirty="0">
              <a:solidFill>
                <a:srgbClr val="FF00FF"/>
              </a:solidFill>
            </a:endParaRPr>
          </a:p>
        </p:txBody>
      </p:sp>
      <p:sp>
        <p:nvSpPr>
          <p:cNvPr id="3" name="Content Placeholder 2"/>
          <p:cNvSpPr>
            <a:spLocks noGrp="1"/>
          </p:cNvSpPr>
          <p:nvPr>
            <p:ph sz="quarter" idx="1"/>
          </p:nvPr>
        </p:nvSpPr>
        <p:spPr>
          <a:xfrm>
            <a:off x="152400" y="1524000"/>
            <a:ext cx="8839200" cy="5105400"/>
          </a:xfrm>
        </p:spPr>
        <p:txBody>
          <a:bodyPr>
            <a:noAutofit/>
          </a:bodyPr>
          <a:lstStyle/>
          <a:p>
            <a:pPr algn="just"/>
            <a:r>
              <a:rPr lang="en-US" sz="2300" dirty="0" smtClean="0"/>
              <a:t>The valence bond theory was proposed by </a:t>
            </a:r>
            <a:r>
              <a:rPr lang="en-US" sz="2300" dirty="0" err="1" smtClean="0">
                <a:solidFill>
                  <a:srgbClr val="0000FF"/>
                </a:solidFill>
              </a:rPr>
              <a:t>Heitler</a:t>
            </a:r>
            <a:r>
              <a:rPr lang="en-US" sz="2300" dirty="0" smtClean="0"/>
              <a:t> and </a:t>
            </a:r>
            <a:r>
              <a:rPr lang="en-US" sz="2300" dirty="0" smtClean="0">
                <a:solidFill>
                  <a:srgbClr val="0000FF"/>
                </a:solidFill>
              </a:rPr>
              <a:t>London</a:t>
            </a:r>
            <a:r>
              <a:rPr lang="en-US" sz="2300" dirty="0" smtClean="0"/>
              <a:t> to explain the </a:t>
            </a:r>
            <a:r>
              <a:rPr lang="en-US" sz="2300" dirty="0" smtClean="0">
                <a:solidFill>
                  <a:srgbClr val="FF0000"/>
                </a:solidFill>
              </a:rPr>
              <a:t>formation of covalent bond </a:t>
            </a:r>
            <a:r>
              <a:rPr lang="en-US" sz="2300" dirty="0" smtClean="0"/>
              <a:t>quantitatively using </a:t>
            </a:r>
            <a:r>
              <a:rPr lang="en-US" sz="2300" dirty="0" smtClean="0">
                <a:solidFill>
                  <a:srgbClr val="0000FF"/>
                </a:solidFill>
              </a:rPr>
              <a:t>quantum mechanics</a:t>
            </a:r>
            <a:r>
              <a:rPr lang="en-US" sz="2300" dirty="0" smtClean="0"/>
              <a:t>.</a:t>
            </a:r>
          </a:p>
          <a:p>
            <a:pPr algn="just"/>
            <a:endParaRPr lang="en-US" sz="2300" dirty="0" smtClean="0"/>
          </a:p>
          <a:p>
            <a:pPr algn="just"/>
            <a:r>
              <a:rPr lang="en-US" sz="2300" dirty="0" smtClean="0"/>
              <a:t>Later on, in the 1930s, </a:t>
            </a:r>
            <a:r>
              <a:rPr lang="en-US" sz="2300" dirty="0" err="1" smtClean="0">
                <a:solidFill>
                  <a:srgbClr val="0000FF"/>
                </a:solidFill>
              </a:rPr>
              <a:t>Linus</a:t>
            </a:r>
            <a:r>
              <a:rPr lang="en-US" sz="2300" dirty="0" smtClean="0">
                <a:solidFill>
                  <a:srgbClr val="0000FF"/>
                </a:solidFill>
              </a:rPr>
              <a:t> Pauling </a:t>
            </a:r>
            <a:r>
              <a:rPr lang="en-US" sz="2300" dirty="0" smtClean="0"/>
              <a:t>improved this theory by introducing the concept of </a:t>
            </a:r>
            <a:r>
              <a:rPr lang="en-US" sz="2300" b="1" dirty="0" smtClean="0">
                <a:solidFill>
                  <a:srgbClr val="FF0000"/>
                </a:solidFill>
              </a:rPr>
              <a:t>hybridization</a:t>
            </a:r>
            <a:r>
              <a:rPr lang="en-US" sz="2300" dirty="0" smtClean="0"/>
              <a:t>. </a:t>
            </a:r>
          </a:p>
          <a:p>
            <a:pPr algn="just"/>
            <a:endParaRPr lang="en-US" sz="2300" dirty="0" smtClean="0"/>
          </a:p>
          <a:p>
            <a:pPr algn="just"/>
            <a:r>
              <a:rPr lang="en-US" sz="2300" dirty="0" smtClean="0"/>
              <a:t>According to VBT, covalent bonds are formed between the two atoms by </a:t>
            </a:r>
            <a:r>
              <a:rPr lang="en-US" sz="2300" dirty="0" smtClean="0">
                <a:solidFill>
                  <a:srgbClr val="0000FF"/>
                </a:solidFill>
              </a:rPr>
              <a:t>the overlap of half filled </a:t>
            </a:r>
            <a:r>
              <a:rPr lang="en-US" sz="2300" dirty="0" smtClean="0"/>
              <a:t>valence atomic orbitals of each atom containing one unpaired electron.</a:t>
            </a:r>
          </a:p>
          <a:p>
            <a:pPr algn="just"/>
            <a:endParaRPr lang="en-US" sz="2300" dirty="0" smtClean="0"/>
          </a:p>
          <a:p>
            <a:pPr algn="just"/>
            <a:r>
              <a:rPr lang="en-US" sz="2300" dirty="0" smtClean="0"/>
              <a:t>In the VBT approach, the electron density associated with a bond is the </a:t>
            </a:r>
            <a:r>
              <a:rPr lang="en-US" sz="2300" dirty="0" smtClean="0">
                <a:solidFill>
                  <a:srgbClr val="FF0000"/>
                </a:solidFill>
              </a:rPr>
              <a:t>result of an overlap </a:t>
            </a:r>
            <a:r>
              <a:rPr lang="en-US" sz="2300" dirty="0" smtClean="0"/>
              <a:t>between appropriately </a:t>
            </a:r>
            <a:r>
              <a:rPr lang="en-US" sz="2300" dirty="0" smtClean="0">
                <a:solidFill>
                  <a:srgbClr val="FF0000"/>
                </a:solidFill>
              </a:rPr>
              <a:t>oriented atomic </a:t>
            </a:r>
            <a:r>
              <a:rPr lang="en-US" sz="2300" dirty="0" smtClean="0"/>
              <a:t>orbitals.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C30985"/>
                </a:solidFill>
              </a:rPr>
              <a:t>Hybridization and Hybrid orbitals</a:t>
            </a:r>
            <a:endParaRPr lang="en-US" sz="3600" dirty="0">
              <a:solidFill>
                <a:srgbClr val="C30985"/>
              </a:solidFill>
            </a:endParaRPr>
          </a:p>
        </p:txBody>
      </p:sp>
      <p:sp>
        <p:nvSpPr>
          <p:cNvPr id="3" name="Content Placeholder 2"/>
          <p:cNvSpPr>
            <a:spLocks noGrp="1"/>
          </p:cNvSpPr>
          <p:nvPr>
            <p:ph sz="quarter" idx="1"/>
          </p:nvPr>
        </p:nvSpPr>
        <p:spPr>
          <a:xfrm>
            <a:off x="152400" y="1524000"/>
            <a:ext cx="8839200" cy="5105400"/>
          </a:xfrm>
        </p:spPr>
        <p:txBody>
          <a:bodyPr>
            <a:normAutofit/>
          </a:bodyPr>
          <a:lstStyle/>
          <a:p>
            <a:pPr algn="just"/>
            <a:r>
              <a:rPr lang="en-US" sz="2300" dirty="0" smtClean="0">
                <a:latin typeface="+mj-lt"/>
              </a:rPr>
              <a:t>The intermixing of </a:t>
            </a:r>
            <a:r>
              <a:rPr lang="en-US" sz="2300" dirty="0" smtClean="0">
                <a:solidFill>
                  <a:srgbClr val="0000FF"/>
                </a:solidFill>
                <a:latin typeface="+mj-lt"/>
              </a:rPr>
              <a:t>two or more pure atomic orbitals </a:t>
            </a:r>
            <a:r>
              <a:rPr lang="en-US" sz="2300" dirty="0" smtClean="0">
                <a:latin typeface="+mj-lt"/>
              </a:rPr>
              <a:t>of an atom with almost same energy to give same number of </a:t>
            </a:r>
            <a:r>
              <a:rPr lang="en-US" sz="2300" dirty="0" smtClean="0">
                <a:solidFill>
                  <a:srgbClr val="0000FF"/>
                </a:solidFill>
                <a:latin typeface="+mj-lt"/>
              </a:rPr>
              <a:t>identical and degenerate</a:t>
            </a:r>
            <a:r>
              <a:rPr lang="en-US" sz="2300" dirty="0" smtClean="0">
                <a:latin typeface="+mj-lt"/>
              </a:rPr>
              <a:t> new type of orbitals-</a:t>
            </a:r>
            <a:r>
              <a:rPr lang="en-US" sz="2300" dirty="0" smtClean="0">
                <a:solidFill>
                  <a:srgbClr val="C30985"/>
                </a:solidFill>
                <a:latin typeface="+mj-lt"/>
              </a:rPr>
              <a:t>hybridization</a:t>
            </a:r>
            <a:r>
              <a:rPr lang="en-US" sz="2300" dirty="0" smtClean="0">
                <a:latin typeface="+mj-lt"/>
              </a:rPr>
              <a:t>. </a:t>
            </a:r>
          </a:p>
          <a:p>
            <a:pPr algn="just"/>
            <a:endParaRPr lang="en-US" sz="2300" dirty="0" smtClean="0">
              <a:latin typeface="+mj-lt"/>
            </a:endParaRPr>
          </a:p>
          <a:p>
            <a:r>
              <a:rPr lang="en-US" sz="2300" dirty="0" smtClean="0">
                <a:latin typeface="+mj-lt"/>
              </a:rPr>
              <a:t>The new orbitals formed are also known as </a:t>
            </a:r>
            <a:r>
              <a:rPr lang="en-US" sz="2300" dirty="0" smtClean="0">
                <a:solidFill>
                  <a:srgbClr val="0000FF"/>
                </a:solidFill>
                <a:latin typeface="+mj-lt"/>
              </a:rPr>
              <a:t>hybrid orbitals</a:t>
            </a:r>
            <a:r>
              <a:rPr lang="en-US" sz="2300" dirty="0" smtClean="0">
                <a:latin typeface="+mj-lt"/>
              </a:rPr>
              <a:t>.</a:t>
            </a:r>
          </a:p>
          <a:p>
            <a:endParaRPr lang="en-US" sz="2300" dirty="0" smtClean="0">
              <a:latin typeface="+mj-lt"/>
            </a:endParaRPr>
          </a:p>
          <a:p>
            <a:pPr algn="just"/>
            <a:r>
              <a:rPr lang="en-US" sz="2300" dirty="0" smtClean="0">
                <a:latin typeface="+mj-lt"/>
              </a:rPr>
              <a:t>Two types of covalent bonds are formed based on the </a:t>
            </a:r>
            <a:r>
              <a:rPr lang="en-US" sz="2300" dirty="0" smtClean="0">
                <a:solidFill>
                  <a:srgbClr val="FF0000"/>
                </a:solidFill>
                <a:latin typeface="+mj-lt"/>
              </a:rPr>
              <a:t>pattern of overlapping orbitals.</a:t>
            </a:r>
          </a:p>
          <a:p>
            <a:pPr algn="just"/>
            <a:endParaRPr lang="en-US" sz="2300" dirty="0" smtClean="0">
              <a:solidFill>
                <a:srgbClr val="FF0000"/>
              </a:solidFill>
              <a:latin typeface="+mj-lt"/>
            </a:endParaRPr>
          </a:p>
          <a:p>
            <a:pPr algn="just">
              <a:buNone/>
            </a:pPr>
            <a:r>
              <a:rPr lang="en-US" sz="2300" b="1" dirty="0" smtClean="0">
                <a:latin typeface="+mj-lt"/>
              </a:rPr>
              <a:t>(</a:t>
            </a:r>
            <a:r>
              <a:rPr lang="en-US" sz="2300" b="1" dirty="0" err="1" smtClean="0">
                <a:latin typeface="+mj-lt"/>
              </a:rPr>
              <a:t>i</a:t>
            </a:r>
            <a:r>
              <a:rPr lang="en-US" sz="2300" b="1" dirty="0" smtClean="0">
                <a:latin typeface="+mj-lt"/>
              </a:rPr>
              <a:t>) </a:t>
            </a:r>
            <a:r>
              <a:rPr lang="en-US" sz="2300" b="1" dirty="0" smtClean="0">
                <a:solidFill>
                  <a:srgbClr val="C30985"/>
                </a:solidFill>
                <a:latin typeface="+mj-lt"/>
              </a:rPr>
              <a:t>σ-bond:</a:t>
            </a:r>
            <a:r>
              <a:rPr lang="en-US" sz="2300" dirty="0" smtClean="0">
                <a:solidFill>
                  <a:srgbClr val="C30985"/>
                </a:solidFill>
                <a:latin typeface="+mj-lt"/>
              </a:rPr>
              <a:t> </a:t>
            </a:r>
            <a:r>
              <a:rPr lang="en-US" sz="2300" dirty="0" smtClean="0">
                <a:latin typeface="+mj-lt"/>
              </a:rPr>
              <a:t>The covalent bond formed </a:t>
            </a:r>
            <a:r>
              <a:rPr lang="en-US" sz="2300" dirty="0" smtClean="0">
                <a:solidFill>
                  <a:srgbClr val="0000FF"/>
                </a:solidFill>
                <a:latin typeface="+mj-lt"/>
              </a:rPr>
              <a:t>due to overlapping </a:t>
            </a:r>
            <a:r>
              <a:rPr lang="en-US" sz="2300" dirty="0" smtClean="0">
                <a:latin typeface="+mj-lt"/>
              </a:rPr>
              <a:t>of atomic orbital along the </a:t>
            </a:r>
            <a:r>
              <a:rPr lang="en-US" sz="2300" dirty="0" err="1" smtClean="0">
                <a:solidFill>
                  <a:srgbClr val="FF0000"/>
                </a:solidFill>
                <a:latin typeface="+mj-lt"/>
              </a:rPr>
              <a:t>internuclear</a:t>
            </a:r>
            <a:r>
              <a:rPr lang="en-US" sz="2300" dirty="0" smtClean="0">
                <a:solidFill>
                  <a:srgbClr val="FF0000"/>
                </a:solidFill>
                <a:latin typeface="+mj-lt"/>
              </a:rPr>
              <a:t> </a:t>
            </a:r>
            <a:r>
              <a:rPr lang="en-US" sz="2300" dirty="0" smtClean="0">
                <a:latin typeface="+mj-lt"/>
              </a:rPr>
              <a:t>axis.</a:t>
            </a:r>
          </a:p>
          <a:p>
            <a:pPr lvl="2" algn="just"/>
            <a:r>
              <a:rPr lang="en-US" dirty="0" smtClean="0">
                <a:latin typeface="+mj-lt"/>
              </a:rPr>
              <a:t>It is a </a:t>
            </a:r>
            <a:r>
              <a:rPr lang="en-US" dirty="0" smtClean="0">
                <a:solidFill>
                  <a:srgbClr val="0000FF"/>
                </a:solidFill>
                <a:latin typeface="+mj-lt"/>
              </a:rPr>
              <a:t>stronger bond</a:t>
            </a:r>
            <a:r>
              <a:rPr lang="en-US" dirty="0" smtClean="0">
                <a:latin typeface="+mj-lt"/>
              </a:rPr>
              <a:t> and </a:t>
            </a:r>
            <a:r>
              <a:rPr lang="en-US" dirty="0" smtClean="0">
                <a:solidFill>
                  <a:srgbClr val="FF0000"/>
                </a:solidFill>
                <a:latin typeface="+mj-lt"/>
              </a:rPr>
              <a:t>cylindrically symmetrical.</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5048" cy="990600"/>
          </a:xfrm>
        </p:spPr>
        <p:txBody>
          <a:bodyPr>
            <a:normAutofit/>
          </a:bodyPr>
          <a:lstStyle/>
          <a:p>
            <a:r>
              <a:rPr lang="en-US" sz="3600" dirty="0" smtClean="0">
                <a:solidFill>
                  <a:srgbClr val="FF0000"/>
                </a:solidFill>
              </a:rPr>
              <a:t>Types of Chemical Bonding</a:t>
            </a:r>
            <a:endParaRPr lang="en-US" sz="3600" dirty="0">
              <a:solidFill>
                <a:srgbClr val="FF0000"/>
              </a:solidFill>
            </a:endParaRPr>
          </a:p>
        </p:txBody>
      </p:sp>
      <p:sp>
        <p:nvSpPr>
          <p:cNvPr id="3" name="Content Placeholder 2"/>
          <p:cNvSpPr>
            <a:spLocks noGrp="1"/>
          </p:cNvSpPr>
          <p:nvPr>
            <p:ph sz="quarter" idx="1"/>
          </p:nvPr>
        </p:nvSpPr>
        <p:spPr>
          <a:xfrm>
            <a:off x="152400" y="1295400"/>
            <a:ext cx="8839200" cy="3124200"/>
          </a:xfrm>
          <a:solidFill>
            <a:schemeClr val="bg1"/>
          </a:solidFill>
        </p:spPr>
        <p:txBody>
          <a:bodyPr>
            <a:normAutofit/>
          </a:bodyPr>
          <a:lstStyle/>
          <a:p>
            <a:pPr algn="just">
              <a:buSzPct val="100000"/>
              <a:buFont typeface="Wingdings" pitchFamily="2" charset="2"/>
              <a:buChar char="Ø"/>
            </a:pPr>
            <a:r>
              <a:rPr lang="en-US" sz="2000" dirty="0" smtClean="0"/>
              <a:t>When atoms bond, their valence electrons are redistributed in ways that make </a:t>
            </a:r>
            <a:r>
              <a:rPr lang="en-US" sz="2000" dirty="0" smtClean="0">
                <a:solidFill>
                  <a:srgbClr val="0000FF"/>
                </a:solidFill>
              </a:rPr>
              <a:t>the atoms more stable</a:t>
            </a:r>
            <a:r>
              <a:rPr lang="en-US" sz="2000" dirty="0" smtClean="0"/>
              <a:t>.</a:t>
            </a:r>
          </a:p>
          <a:p>
            <a:pPr algn="just">
              <a:buSzPct val="100000"/>
              <a:buFont typeface="Wingdings" pitchFamily="2" charset="2"/>
              <a:buChar char="Ø"/>
            </a:pPr>
            <a:r>
              <a:rPr lang="en-US" sz="2000" dirty="0" smtClean="0"/>
              <a:t>The way in which the electrons are redistributed </a:t>
            </a:r>
            <a:r>
              <a:rPr lang="en-US" sz="2000" dirty="0" smtClean="0">
                <a:solidFill>
                  <a:srgbClr val="FF0000"/>
                </a:solidFill>
              </a:rPr>
              <a:t>determines the type of bonding</a:t>
            </a:r>
            <a:r>
              <a:rPr lang="en-US" sz="2000" dirty="0" smtClean="0"/>
              <a:t>.</a:t>
            </a:r>
          </a:p>
          <a:p>
            <a:pPr marL="320040" lvl="5" indent="-320040" algn="just">
              <a:spcBef>
                <a:spcPts val="700"/>
              </a:spcBef>
              <a:buClr>
                <a:schemeClr val="accent2"/>
              </a:buClr>
              <a:buSzPct val="100000"/>
              <a:buNone/>
            </a:pPr>
            <a:r>
              <a:rPr lang="en-US" sz="2600" b="1" dirty="0" smtClean="0">
                <a:solidFill>
                  <a:srgbClr val="0000FF"/>
                </a:solidFill>
              </a:rPr>
              <a:t>                         Ionic Bond</a:t>
            </a:r>
          </a:p>
          <a:p>
            <a:pPr algn="just">
              <a:buSzPct val="100000"/>
              <a:buFont typeface="Wingdings" pitchFamily="2" charset="2"/>
              <a:buChar char="v"/>
            </a:pPr>
            <a:r>
              <a:rPr lang="en-US" sz="2000" dirty="0" smtClean="0"/>
              <a:t>Type of chemical bond that results from the </a:t>
            </a:r>
            <a:r>
              <a:rPr lang="en-US" sz="2000" dirty="0" smtClean="0">
                <a:solidFill>
                  <a:srgbClr val="0000FF"/>
                </a:solidFill>
              </a:rPr>
              <a:t>electrostatic force of attraction</a:t>
            </a:r>
            <a:r>
              <a:rPr lang="en-US" sz="2000" dirty="0" smtClean="0"/>
              <a:t> between </a:t>
            </a:r>
            <a:r>
              <a:rPr lang="en-US" sz="2000" dirty="0" smtClean="0">
                <a:solidFill>
                  <a:srgbClr val="FF0000"/>
                </a:solidFill>
              </a:rPr>
              <a:t>two oppositely charged </a:t>
            </a:r>
            <a:r>
              <a:rPr lang="en-US" sz="2000" dirty="0" smtClean="0"/>
              <a:t>ions.</a:t>
            </a:r>
          </a:p>
          <a:p>
            <a:pPr algn="just">
              <a:buSzPct val="100000"/>
              <a:buFont typeface="Wingdings" pitchFamily="2" charset="2"/>
              <a:buChar char="v"/>
            </a:pPr>
            <a:r>
              <a:rPr lang="en-US" sz="2000" dirty="0" smtClean="0"/>
              <a:t>It is formed due to </a:t>
            </a:r>
            <a:r>
              <a:rPr lang="en-US" sz="2000" dirty="0" smtClean="0">
                <a:solidFill>
                  <a:srgbClr val="C30985"/>
                </a:solidFill>
              </a:rPr>
              <a:t>transfer of electrons </a:t>
            </a:r>
            <a:r>
              <a:rPr lang="en-US" sz="2000" dirty="0" smtClean="0"/>
              <a:t>from one atom to another by losing and gaining of electrons. </a:t>
            </a:r>
            <a:r>
              <a:rPr lang="en-US" sz="2400" b="1" dirty="0" smtClean="0">
                <a:solidFill>
                  <a:srgbClr val="0000FF"/>
                </a:solidFill>
                <a:latin typeface="Arial Rounded MT Bold" pitchFamily="34" charset="0"/>
              </a:rPr>
              <a:t>						</a:t>
            </a:r>
            <a:endParaRPr lang="en-US" sz="2400" dirty="0">
              <a:solidFill>
                <a:srgbClr val="0000FF"/>
              </a:solidFill>
              <a:latin typeface="Arial Rounded MT Bold" pitchFamily="34" charset="0"/>
            </a:endParaRPr>
          </a:p>
        </p:txBody>
      </p:sp>
      <p:pic>
        <p:nvPicPr>
          <p:cNvPr id="6" name="Picture 1"/>
          <p:cNvPicPr>
            <a:picLocks noChangeAspect="1" noChangeArrowheads="1"/>
          </p:cNvPicPr>
          <p:nvPr/>
        </p:nvPicPr>
        <p:blipFill>
          <a:blip r:embed="rId2" cstate="print"/>
          <a:srcRect l="5149" r="874"/>
          <a:stretch>
            <a:fillRect/>
          </a:stretch>
        </p:blipFill>
        <p:spPr bwMode="auto">
          <a:xfrm>
            <a:off x="914400" y="4419591"/>
            <a:ext cx="7223760" cy="22561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C30985"/>
                </a:solidFill>
              </a:rPr>
              <a:t>Hybridization and Hybrid orbitals</a:t>
            </a:r>
            <a:endParaRPr lang="en-US" sz="3600" dirty="0"/>
          </a:p>
        </p:txBody>
      </p:sp>
      <p:sp>
        <p:nvSpPr>
          <p:cNvPr id="3" name="Content Placeholder 2"/>
          <p:cNvSpPr>
            <a:spLocks noGrp="1"/>
          </p:cNvSpPr>
          <p:nvPr>
            <p:ph sz="quarter" idx="1"/>
          </p:nvPr>
        </p:nvSpPr>
        <p:spPr>
          <a:xfrm>
            <a:off x="152400" y="1524000"/>
            <a:ext cx="8763000" cy="5105400"/>
          </a:xfrm>
        </p:spPr>
        <p:txBody>
          <a:bodyPr/>
          <a:lstStyle/>
          <a:p>
            <a:r>
              <a:rPr lang="en-US" sz="2200" dirty="0" smtClean="0"/>
              <a:t>Depending on the types of orbitals overlapping, the </a:t>
            </a:r>
            <a:r>
              <a:rPr lang="en-US" sz="2200" dirty="0" smtClean="0">
                <a:solidFill>
                  <a:srgbClr val="0000FF"/>
                </a:solidFill>
              </a:rPr>
              <a:t>σ-bond</a:t>
            </a:r>
            <a:r>
              <a:rPr lang="en-US" sz="2200" dirty="0" smtClean="0"/>
              <a:t> is divided into following types:</a:t>
            </a:r>
          </a:p>
          <a:p>
            <a:endParaRPr lang="en-US" sz="2400" dirty="0">
              <a:latin typeface="Arial Rounded MT Bold" pitchFamily="34" charset="0"/>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5" name="Object 1"/>
          <p:cNvGraphicFramePr>
            <a:graphicFrameLocks noChangeAspect="1"/>
          </p:cNvGraphicFramePr>
          <p:nvPr/>
        </p:nvGraphicFramePr>
        <p:xfrm>
          <a:off x="152400" y="2438400"/>
          <a:ext cx="8760928" cy="3886200"/>
        </p:xfrm>
        <a:graphic>
          <a:graphicData uri="http://schemas.openxmlformats.org/presentationml/2006/ole">
            <p:oleObj spid="_x0000_s231426" r:id="rId3" imgW="6585120" imgH="2597400" progId="ChemDraw.Document.6.0">
              <p:embed/>
            </p:oleObj>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C30985"/>
                </a:solidFill>
              </a:rPr>
              <a:t>Hybridization and Hybrid orbitals</a:t>
            </a:r>
            <a:endParaRPr lang="en-US" sz="3600" dirty="0"/>
          </a:p>
        </p:txBody>
      </p:sp>
      <p:sp>
        <p:nvSpPr>
          <p:cNvPr id="3" name="Content Placeholder 2"/>
          <p:cNvSpPr>
            <a:spLocks noGrp="1"/>
          </p:cNvSpPr>
          <p:nvPr>
            <p:ph sz="quarter" idx="1"/>
          </p:nvPr>
        </p:nvSpPr>
        <p:spPr>
          <a:xfrm>
            <a:off x="612648" y="6172200"/>
            <a:ext cx="8153400" cy="457200"/>
          </a:xfrm>
        </p:spPr>
        <p:txBody>
          <a:bodyPr>
            <a:normAutofit fontScale="92500" lnSpcReduction="20000"/>
          </a:bodyPr>
          <a:lstStyle/>
          <a:p>
            <a:pPr>
              <a:buNone/>
            </a:pPr>
            <a:r>
              <a:rPr lang="en-US" dirty="0" smtClean="0"/>
              <a:t>     </a:t>
            </a:r>
            <a:endParaRPr lang="en-US" dirty="0"/>
          </a:p>
        </p:txBody>
      </p:sp>
      <p:sp>
        <p:nvSpPr>
          <p:cNvPr id="358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5841" name="Object 1"/>
          <p:cNvGraphicFramePr>
            <a:graphicFrameLocks noChangeAspect="1"/>
          </p:cNvGraphicFramePr>
          <p:nvPr/>
        </p:nvGraphicFramePr>
        <p:xfrm>
          <a:off x="381000" y="1524000"/>
          <a:ext cx="8046720" cy="2743199"/>
        </p:xfrm>
        <a:graphic>
          <a:graphicData uri="http://schemas.openxmlformats.org/presentationml/2006/ole">
            <p:oleObj spid="_x0000_s232450" r:id="rId3" imgW="9803520" imgH="2552760" progId="ChemDraw.Document.6.0">
              <p:embed/>
            </p:oleObj>
          </a:graphicData>
        </a:graphic>
      </p:graphicFrame>
      <p:sp>
        <p:nvSpPr>
          <p:cNvPr id="358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5843" name="Object 3"/>
          <p:cNvGraphicFramePr>
            <a:graphicFrameLocks noChangeAspect="1"/>
          </p:cNvGraphicFramePr>
          <p:nvPr/>
        </p:nvGraphicFramePr>
        <p:xfrm>
          <a:off x="609600" y="4419600"/>
          <a:ext cx="7391400" cy="2209800"/>
        </p:xfrm>
        <a:graphic>
          <a:graphicData uri="http://schemas.openxmlformats.org/presentationml/2006/ole">
            <p:oleObj spid="_x0000_s232451" r:id="rId4" imgW="8731080" imgH="2336760" progId="ChemDraw.Document.6.0">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C30985"/>
                </a:solidFill>
              </a:rPr>
              <a:t>Hybridization and Hybrid orbitals</a:t>
            </a:r>
            <a:endParaRPr lang="en-US" sz="3600" dirty="0"/>
          </a:p>
        </p:txBody>
      </p:sp>
      <p:sp>
        <p:nvSpPr>
          <p:cNvPr id="3" name="Content Placeholder 2"/>
          <p:cNvSpPr>
            <a:spLocks noGrp="1"/>
          </p:cNvSpPr>
          <p:nvPr>
            <p:ph sz="quarter" idx="1"/>
          </p:nvPr>
        </p:nvSpPr>
        <p:spPr>
          <a:xfrm>
            <a:off x="152400" y="1524000"/>
            <a:ext cx="8763000" cy="5181600"/>
          </a:xfrm>
        </p:spPr>
        <p:txBody>
          <a:bodyPr>
            <a:normAutofit/>
          </a:bodyPr>
          <a:lstStyle/>
          <a:p>
            <a:pPr algn="just">
              <a:buNone/>
            </a:pPr>
            <a:r>
              <a:rPr lang="en-US" sz="2600" b="1" dirty="0" smtClean="0">
                <a:solidFill>
                  <a:srgbClr val="C30985"/>
                </a:solidFill>
              </a:rPr>
              <a:t>(ii) π-bond:</a:t>
            </a:r>
            <a:r>
              <a:rPr lang="en-US" sz="2600" dirty="0" smtClean="0">
                <a:solidFill>
                  <a:srgbClr val="C30985"/>
                </a:solidFill>
              </a:rPr>
              <a:t> </a:t>
            </a:r>
            <a:r>
              <a:rPr lang="en-US" sz="2600" dirty="0" smtClean="0"/>
              <a:t>The covalent bond formed by </a:t>
            </a:r>
            <a:r>
              <a:rPr lang="en-US" sz="2600" dirty="0" smtClean="0">
                <a:solidFill>
                  <a:srgbClr val="FF0000"/>
                </a:solidFill>
              </a:rPr>
              <a:t>sidewise</a:t>
            </a:r>
            <a:r>
              <a:rPr lang="en-US" sz="2600" dirty="0" smtClean="0"/>
              <a:t> </a:t>
            </a:r>
            <a:r>
              <a:rPr lang="en-US" sz="2600" dirty="0" smtClean="0">
                <a:solidFill>
                  <a:srgbClr val="FF0000"/>
                </a:solidFill>
              </a:rPr>
              <a:t>overlapping</a:t>
            </a:r>
            <a:r>
              <a:rPr lang="en-US" sz="2600" dirty="0" smtClean="0"/>
              <a:t> of atomic orbitals. </a:t>
            </a:r>
          </a:p>
          <a:p>
            <a:pPr lvl="1" algn="just"/>
            <a:r>
              <a:rPr lang="en-US" sz="2400" dirty="0" smtClean="0"/>
              <a:t>In this bond, the electron density is present </a:t>
            </a:r>
            <a:r>
              <a:rPr lang="en-US" sz="2400" dirty="0" smtClean="0">
                <a:solidFill>
                  <a:srgbClr val="0000FF"/>
                </a:solidFill>
              </a:rPr>
              <a:t>above and below </a:t>
            </a:r>
            <a:r>
              <a:rPr lang="en-US" sz="2400" dirty="0" smtClean="0"/>
              <a:t>the </a:t>
            </a:r>
            <a:r>
              <a:rPr lang="en-US" sz="2400" dirty="0" err="1" smtClean="0">
                <a:solidFill>
                  <a:srgbClr val="FF0000"/>
                </a:solidFill>
              </a:rPr>
              <a:t>internuclear</a:t>
            </a:r>
            <a:r>
              <a:rPr lang="en-US" sz="2400" dirty="0" smtClean="0"/>
              <a:t> axis. </a:t>
            </a:r>
          </a:p>
          <a:p>
            <a:pPr lvl="1" algn="just"/>
            <a:r>
              <a:rPr lang="en-US" sz="2400" dirty="0" smtClean="0"/>
              <a:t>It is relatively a </a:t>
            </a:r>
            <a:r>
              <a:rPr lang="en-US" sz="2400" dirty="0" smtClean="0">
                <a:solidFill>
                  <a:srgbClr val="FF0000"/>
                </a:solidFill>
              </a:rPr>
              <a:t>weaker bond</a:t>
            </a:r>
            <a:r>
              <a:rPr lang="en-US" sz="2400" dirty="0" smtClean="0"/>
              <a:t> since the electrons are not </a:t>
            </a:r>
            <a:r>
              <a:rPr lang="en-US" sz="2400" dirty="0" smtClean="0">
                <a:solidFill>
                  <a:srgbClr val="0000FF"/>
                </a:solidFill>
              </a:rPr>
              <a:t>strongly attracted by the nuclei </a:t>
            </a:r>
            <a:r>
              <a:rPr lang="en-US" sz="2400" dirty="0" smtClean="0"/>
              <a:t>of bonding atoms.</a:t>
            </a:r>
          </a:p>
          <a:p>
            <a:endParaRPr lang="en-US" sz="2400" dirty="0">
              <a:latin typeface="Arial Rounded MT Bold" pitchFamily="34" charset="0"/>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6865" name="Object 1"/>
          <p:cNvGraphicFramePr>
            <a:graphicFrameLocks noChangeAspect="1"/>
          </p:cNvGraphicFramePr>
          <p:nvPr/>
        </p:nvGraphicFramePr>
        <p:xfrm>
          <a:off x="381000" y="4419600"/>
          <a:ext cx="8305800" cy="1905000"/>
        </p:xfrm>
        <a:graphic>
          <a:graphicData uri="http://schemas.openxmlformats.org/presentationml/2006/ole">
            <p:oleObj spid="_x0000_s233474" r:id="rId3" imgW="9951480" imgH="2451240" progId="ChemDraw.Document.6.0">
              <p:embed/>
            </p:oleObj>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Types of Hybridization</a:t>
            </a:r>
            <a:endParaRPr lang="en-US" sz="3600" dirty="0">
              <a:solidFill>
                <a:srgbClr val="C30985"/>
              </a:solidFill>
            </a:endParaRPr>
          </a:p>
        </p:txBody>
      </p:sp>
      <p:sp>
        <p:nvSpPr>
          <p:cNvPr id="3" name="Content Placeholder 2"/>
          <p:cNvSpPr>
            <a:spLocks noGrp="1"/>
          </p:cNvSpPr>
          <p:nvPr>
            <p:ph sz="quarter" idx="1"/>
          </p:nvPr>
        </p:nvSpPr>
        <p:spPr>
          <a:xfrm>
            <a:off x="152400" y="1524000"/>
            <a:ext cx="8763000" cy="5105400"/>
          </a:xfrm>
        </p:spPr>
        <p:txBody>
          <a:bodyPr>
            <a:normAutofit/>
          </a:bodyPr>
          <a:lstStyle/>
          <a:p>
            <a:r>
              <a:rPr lang="en-US" sz="2400" dirty="0" smtClean="0"/>
              <a:t>During hybridization, the atomic orbitals with </a:t>
            </a:r>
            <a:r>
              <a:rPr lang="en-US" sz="2400" dirty="0" smtClean="0">
                <a:solidFill>
                  <a:srgbClr val="0000FF"/>
                </a:solidFill>
              </a:rPr>
              <a:t>different characteristics</a:t>
            </a:r>
            <a:r>
              <a:rPr lang="en-US" sz="2400" dirty="0" smtClean="0"/>
              <a:t> are mixed with each other. </a:t>
            </a:r>
          </a:p>
          <a:p>
            <a:endParaRPr lang="en-US" sz="2400" dirty="0" smtClean="0"/>
          </a:p>
          <a:p>
            <a:r>
              <a:rPr lang="en-US" sz="2400" dirty="0" smtClean="0"/>
              <a:t>Hence there is no meaning of </a:t>
            </a:r>
            <a:r>
              <a:rPr lang="en-US" sz="2400" dirty="0" smtClean="0">
                <a:solidFill>
                  <a:srgbClr val="FF0000"/>
                </a:solidFill>
              </a:rPr>
              <a:t>hybridization between same types of orbitals</a:t>
            </a:r>
            <a:r>
              <a:rPr lang="en-US" sz="2400" dirty="0" smtClean="0"/>
              <a:t> i.e. </a:t>
            </a:r>
          </a:p>
          <a:p>
            <a:pPr lvl="1"/>
            <a:r>
              <a:rPr lang="en-US" sz="2400" dirty="0" smtClean="0"/>
              <a:t>mixing of </a:t>
            </a:r>
            <a:r>
              <a:rPr lang="en-US" sz="2400" dirty="0" smtClean="0">
                <a:solidFill>
                  <a:srgbClr val="FF0000"/>
                </a:solidFill>
              </a:rPr>
              <a:t>two 's' orbitals or two 'p' </a:t>
            </a:r>
            <a:r>
              <a:rPr lang="en-US" sz="2400" dirty="0" smtClean="0"/>
              <a:t>orbitals is not called </a:t>
            </a:r>
            <a:r>
              <a:rPr lang="en-US" sz="2400" dirty="0" smtClean="0">
                <a:solidFill>
                  <a:srgbClr val="FF0000"/>
                </a:solidFill>
              </a:rPr>
              <a:t>hybridization</a:t>
            </a:r>
            <a:r>
              <a:rPr lang="en-US" sz="2400" dirty="0" smtClean="0"/>
              <a:t>. </a:t>
            </a:r>
          </a:p>
          <a:p>
            <a:r>
              <a:rPr lang="en-US" sz="2400" dirty="0" smtClean="0"/>
              <a:t>However, orbital of  </a:t>
            </a:r>
            <a:r>
              <a:rPr lang="en-US" sz="2400" dirty="0" smtClean="0">
                <a:solidFill>
                  <a:srgbClr val="C30985"/>
                </a:solidFill>
              </a:rPr>
              <a:t>'s'</a:t>
            </a:r>
            <a:r>
              <a:rPr lang="en-US" sz="2400" dirty="0" smtClean="0"/>
              <a:t> type can mix with the orbitals of </a:t>
            </a:r>
            <a:r>
              <a:rPr lang="en-US" sz="2400" dirty="0" smtClean="0">
                <a:solidFill>
                  <a:srgbClr val="C30985"/>
                </a:solidFill>
              </a:rPr>
              <a:t>'p'</a:t>
            </a:r>
            <a:r>
              <a:rPr lang="en-US" sz="2400" dirty="0" smtClean="0"/>
              <a:t> type or</a:t>
            </a:r>
            <a:r>
              <a:rPr lang="en-US" sz="2400" dirty="0" smtClean="0">
                <a:solidFill>
                  <a:srgbClr val="C30985"/>
                </a:solidFill>
              </a:rPr>
              <a:t> 'd'</a:t>
            </a:r>
            <a:r>
              <a:rPr lang="en-US" sz="2400" dirty="0" smtClean="0"/>
              <a:t> type. </a:t>
            </a:r>
          </a:p>
          <a:p>
            <a:r>
              <a:rPr lang="en-US" sz="2400" dirty="0" smtClean="0"/>
              <a:t>Based on the type and number of orbitals, the hybridization can be </a:t>
            </a:r>
            <a:r>
              <a:rPr lang="en-US" sz="2400" dirty="0" smtClean="0">
                <a:solidFill>
                  <a:srgbClr val="FF0000"/>
                </a:solidFill>
              </a:rPr>
              <a:t>subdivided into </a:t>
            </a:r>
            <a:r>
              <a:rPr lang="en-US" sz="2400" dirty="0" smtClean="0"/>
              <a:t>following types.</a:t>
            </a:r>
          </a:p>
          <a:p>
            <a:pPr lvl="1"/>
            <a:r>
              <a:rPr lang="en-US" sz="2400" dirty="0" smtClean="0">
                <a:solidFill>
                  <a:srgbClr val="0000FF"/>
                </a:solidFill>
              </a:rPr>
              <a:t>sp, sp</a:t>
            </a:r>
            <a:r>
              <a:rPr lang="en-US" sz="2400" baseline="30000" dirty="0" smtClean="0">
                <a:solidFill>
                  <a:srgbClr val="0000FF"/>
                </a:solidFill>
              </a:rPr>
              <a:t>2</a:t>
            </a:r>
            <a:r>
              <a:rPr lang="en-US" sz="2400" dirty="0" smtClean="0">
                <a:solidFill>
                  <a:srgbClr val="0000FF"/>
                </a:solidFill>
              </a:rPr>
              <a:t>,sp</a:t>
            </a:r>
            <a:r>
              <a:rPr lang="en-US" sz="2400" baseline="30000" dirty="0" smtClean="0">
                <a:solidFill>
                  <a:srgbClr val="0000FF"/>
                </a:solidFill>
              </a:rPr>
              <a:t>3</a:t>
            </a:r>
            <a:r>
              <a:rPr lang="en-US" sz="2400" dirty="0" smtClean="0">
                <a:solidFill>
                  <a:srgbClr val="0000FF"/>
                </a:solidFill>
              </a:rPr>
              <a:t>,sp</a:t>
            </a:r>
            <a:r>
              <a:rPr lang="en-US" sz="2400" baseline="30000" dirty="0" smtClean="0">
                <a:solidFill>
                  <a:srgbClr val="0000FF"/>
                </a:solidFill>
              </a:rPr>
              <a:t>3</a:t>
            </a:r>
            <a:r>
              <a:rPr lang="en-US" sz="2400" dirty="0" smtClean="0">
                <a:solidFill>
                  <a:srgbClr val="0000FF"/>
                </a:solidFill>
              </a:rPr>
              <a:t>d, sp</a:t>
            </a:r>
            <a:r>
              <a:rPr lang="en-US" sz="2400" baseline="30000" dirty="0" smtClean="0">
                <a:solidFill>
                  <a:srgbClr val="0000FF"/>
                </a:solidFill>
              </a:rPr>
              <a:t>3</a:t>
            </a:r>
            <a:r>
              <a:rPr lang="en-US" sz="2400" dirty="0" smtClean="0">
                <a:solidFill>
                  <a:srgbClr val="0000FF"/>
                </a:solidFill>
              </a:rPr>
              <a:t>d</a:t>
            </a:r>
            <a:r>
              <a:rPr lang="en-US" sz="2400" baseline="30000" dirty="0" smtClean="0">
                <a:solidFill>
                  <a:srgbClr val="0000FF"/>
                </a:solidFill>
              </a:rPr>
              <a:t>2</a:t>
            </a:r>
            <a:r>
              <a:rPr lang="en-US" sz="2400" dirty="0" smtClean="0">
                <a:solidFill>
                  <a:srgbClr val="0000FF"/>
                </a:solidFill>
              </a:rPr>
              <a:t>,sp</a:t>
            </a:r>
            <a:r>
              <a:rPr lang="en-US" sz="2400" baseline="30000" dirty="0" smtClean="0">
                <a:solidFill>
                  <a:srgbClr val="0000FF"/>
                </a:solidFill>
              </a:rPr>
              <a:t>3</a:t>
            </a:r>
            <a:r>
              <a:rPr lang="en-US" sz="2400" dirty="0" smtClean="0">
                <a:solidFill>
                  <a:srgbClr val="0000FF"/>
                </a:solidFill>
              </a:rPr>
              <a:t>d</a:t>
            </a:r>
            <a:r>
              <a:rPr lang="en-US" sz="2400" baseline="30000" dirty="0" smtClean="0">
                <a:solidFill>
                  <a:srgbClr val="0000FF"/>
                </a:solidFill>
              </a:rPr>
              <a:t>3</a:t>
            </a:r>
            <a:r>
              <a:rPr lang="en-US" sz="2400" dirty="0" smtClean="0">
                <a:solidFill>
                  <a:srgbClr val="0000FF"/>
                </a:solidFill>
              </a:rPr>
              <a:t> etc…</a:t>
            </a:r>
            <a:endParaRPr lang="en-US" sz="2400" dirty="0">
              <a:solidFill>
                <a:srgbClr val="0000FF"/>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Types of Hybridization</a:t>
            </a:r>
            <a:endParaRPr lang="en-US" sz="3600" dirty="0"/>
          </a:p>
        </p:txBody>
      </p:sp>
      <p:sp>
        <p:nvSpPr>
          <p:cNvPr id="3" name="Content Placeholder 2"/>
          <p:cNvSpPr>
            <a:spLocks noGrp="1"/>
          </p:cNvSpPr>
          <p:nvPr>
            <p:ph sz="quarter" idx="1"/>
          </p:nvPr>
        </p:nvSpPr>
        <p:spPr>
          <a:xfrm>
            <a:off x="152400" y="1524000"/>
            <a:ext cx="8839200" cy="5181600"/>
          </a:xfrm>
        </p:spPr>
        <p:txBody>
          <a:bodyPr>
            <a:normAutofit/>
          </a:bodyPr>
          <a:lstStyle/>
          <a:p>
            <a:pPr algn="just">
              <a:buNone/>
            </a:pPr>
            <a:r>
              <a:rPr lang="en-US" sz="2600" b="1" dirty="0" smtClean="0">
                <a:solidFill>
                  <a:srgbClr val="0000FF"/>
                </a:solidFill>
              </a:rPr>
              <a:t>sp Hybridization</a:t>
            </a:r>
            <a:r>
              <a:rPr lang="en-US" sz="2600" b="1" dirty="0" smtClean="0"/>
              <a:t>-</a:t>
            </a:r>
            <a:r>
              <a:rPr lang="en-US" sz="2600" dirty="0" smtClean="0"/>
              <a:t> </a:t>
            </a:r>
            <a:r>
              <a:rPr lang="en-US" sz="2400" dirty="0" smtClean="0"/>
              <a:t>Intermixing of </a:t>
            </a:r>
            <a:r>
              <a:rPr lang="en-US" sz="2400" dirty="0" smtClean="0">
                <a:solidFill>
                  <a:srgbClr val="FF0000"/>
                </a:solidFill>
              </a:rPr>
              <a:t>one 's' </a:t>
            </a:r>
            <a:r>
              <a:rPr lang="en-US" sz="2400" dirty="0" smtClean="0"/>
              <a:t>and </a:t>
            </a:r>
            <a:r>
              <a:rPr lang="en-US" sz="2400" dirty="0" smtClean="0">
                <a:solidFill>
                  <a:srgbClr val="FF0000"/>
                </a:solidFill>
              </a:rPr>
              <a:t>one 'p' </a:t>
            </a:r>
            <a:r>
              <a:rPr lang="en-US" sz="2400" dirty="0" smtClean="0"/>
              <a:t>orbitals of almost equal energy to give </a:t>
            </a:r>
            <a:r>
              <a:rPr lang="en-US" sz="2400" dirty="0" smtClean="0">
                <a:solidFill>
                  <a:srgbClr val="0000FF"/>
                </a:solidFill>
              </a:rPr>
              <a:t>two identical and degenerate hybrid orbitals</a:t>
            </a:r>
            <a:r>
              <a:rPr lang="en-US" sz="2400" dirty="0" smtClean="0"/>
              <a:t>.</a:t>
            </a:r>
          </a:p>
          <a:p>
            <a:pPr algn="just"/>
            <a:r>
              <a:rPr lang="en-US" sz="2400" dirty="0" smtClean="0"/>
              <a:t>These </a:t>
            </a:r>
            <a:r>
              <a:rPr lang="en-US" sz="2400" dirty="0" smtClean="0">
                <a:solidFill>
                  <a:srgbClr val="FF0000"/>
                </a:solidFill>
              </a:rPr>
              <a:t>sp-hybrid orbitals </a:t>
            </a:r>
            <a:r>
              <a:rPr lang="en-US" sz="2400" dirty="0" smtClean="0"/>
              <a:t>are arranged linearly at </a:t>
            </a:r>
            <a:r>
              <a:rPr lang="en-US" sz="2400" dirty="0" smtClean="0">
                <a:solidFill>
                  <a:srgbClr val="0000FF"/>
                </a:solidFill>
              </a:rPr>
              <a:t>180</a:t>
            </a:r>
            <a:r>
              <a:rPr lang="en-US" sz="2400" baseline="30000" dirty="0" smtClean="0">
                <a:solidFill>
                  <a:srgbClr val="0000FF"/>
                </a:solidFill>
              </a:rPr>
              <a:t>o</a:t>
            </a:r>
            <a:r>
              <a:rPr lang="en-US" sz="2400" dirty="0" smtClean="0"/>
              <a:t> of angle. They possess </a:t>
            </a:r>
            <a:r>
              <a:rPr lang="en-US" sz="2400" dirty="0" smtClean="0">
                <a:solidFill>
                  <a:srgbClr val="0000FF"/>
                </a:solidFill>
              </a:rPr>
              <a:t>50% 's' </a:t>
            </a:r>
            <a:r>
              <a:rPr lang="en-US" sz="2400" dirty="0" smtClean="0"/>
              <a:t>and </a:t>
            </a:r>
            <a:r>
              <a:rPr lang="en-US" sz="2400" dirty="0" smtClean="0">
                <a:solidFill>
                  <a:srgbClr val="FF0000"/>
                </a:solidFill>
              </a:rPr>
              <a:t>50% 'p' </a:t>
            </a:r>
            <a:r>
              <a:rPr lang="en-US" sz="2400" dirty="0" smtClean="0"/>
              <a:t>character.</a:t>
            </a:r>
          </a:p>
          <a:p>
            <a:pPr algn="just"/>
            <a:endParaRPr lang="en-US" sz="2400" dirty="0" smtClean="0">
              <a:latin typeface="Arial Rounded MT Bold" pitchFamily="34" charset="0"/>
            </a:endParaRPr>
          </a:p>
          <a:p>
            <a:pPr algn="just"/>
            <a:endParaRPr lang="en-US" sz="2400" dirty="0" smtClean="0">
              <a:latin typeface="Arial Rounded MT Bold" pitchFamily="34" charset="0"/>
            </a:endParaRPr>
          </a:p>
          <a:p>
            <a:pPr algn="just"/>
            <a:endParaRPr lang="en-US" sz="2400" dirty="0" smtClean="0">
              <a:latin typeface="Arial Rounded MT Bold" pitchFamily="34" charset="0"/>
            </a:endParaRPr>
          </a:p>
          <a:p>
            <a:pPr algn="just">
              <a:buNone/>
            </a:pPr>
            <a:endParaRPr lang="en-US" sz="2400" dirty="0" smtClean="0"/>
          </a:p>
          <a:p>
            <a:pPr algn="just"/>
            <a:endParaRPr lang="en-US" sz="2400" dirty="0" smtClean="0"/>
          </a:p>
          <a:p>
            <a:pPr algn="just"/>
            <a:r>
              <a:rPr lang="en-US" sz="2400" dirty="0" smtClean="0"/>
              <a:t>E.g., </a:t>
            </a:r>
            <a:r>
              <a:rPr lang="en-US" sz="2400" dirty="0" smtClean="0">
                <a:solidFill>
                  <a:srgbClr val="FF0000"/>
                </a:solidFill>
              </a:rPr>
              <a:t>BeCl</a:t>
            </a:r>
            <a:r>
              <a:rPr lang="en-US" sz="2400" baseline="-25000" dirty="0" smtClean="0">
                <a:solidFill>
                  <a:srgbClr val="FF0000"/>
                </a:solidFill>
              </a:rPr>
              <a:t>2</a:t>
            </a:r>
            <a:r>
              <a:rPr lang="en-US" sz="2400" dirty="0" smtClean="0"/>
              <a:t>; Be is the central atom in this compound and normally Be has </a:t>
            </a:r>
            <a:r>
              <a:rPr lang="en-US" sz="2400" dirty="0" smtClean="0">
                <a:solidFill>
                  <a:srgbClr val="0000FF"/>
                </a:solidFill>
              </a:rPr>
              <a:t>4 atomic number</a:t>
            </a:r>
            <a:r>
              <a:rPr lang="en-US" sz="2400" dirty="0" smtClean="0"/>
              <a:t>, then its electronic configuration is </a:t>
            </a:r>
            <a:r>
              <a:rPr lang="en-US" sz="2400" dirty="0" smtClean="0">
                <a:solidFill>
                  <a:srgbClr val="FF0000"/>
                </a:solidFill>
              </a:rPr>
              <a:t>1s</a:t>
            </a:r>
            <a:r>
              <a:rPr lang="en-US" sz="2400" baseline="30000" dirty="0" smtClean="0">
                <a:solidFill>
                  <a:srgbClr val="FF0000"/>
                </a:solidFill>
              </a:rPr>
              <a:t>2</a:t>
            </a:r>
            <a:r>
              <a:rPr lang="en-US" sz="2400" dirty="0" smtClean="0">
                <a:solidFill>
                  <a:srgbClr val="FF0000"/>
                </a:solidFill>
              </a:rPr>
              <a:t>, 2s</a:t>
            </a:r>
            <a:r>
              <a:rPr lang="en-US" sz="2400" baseline="30000" dirty="0" smtClean="0">
                <a:solidFill>
                  <a:srgbClr val="FF0000"/>
                </a:solidFill>
              </a:rPr>
              <a:t>2</a:t>
            </a:r>
            <a:r>
              <a:rPr lang="en-US" sz="2400" dirty="0" smtClean="0"/>
              <a:t>. </a:t>
            </a:r>
          </a:p>
        </p:txBody>
      </p:sp>
      <p:pic>
        <p:nvPicPr>
          <p:cNvPr id="4" name="Picture 3" descr="C:\Users\HF\Desktop\hybrid\sphybrid1.gif"/>
          <p:cNvPicPr/>
          <p:nvPr/>
        </p:nvPicPr>
        <p:blipFill>
          <a:blip r:embed="rId2" cstate="print"/>
          <a:srcRect/>
          <a:stretch>
            <a:fillRect/>
          </a:stretch>
        </p:blipFill>
        <p:spPr bwMode="auto">
          <a:xfrm>
            <a:off x="1676400" y="3581400"/>
            <a:ext cx="530352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30985"/>
                </a:solidFill>
              </a:rPr>
              <a:t>sp Hybridization</a:t>
            </a:r>
            <a:endParaRPr lang="en-US" dirty="0"/>
          </a:p>
        </p:txBody>
      </p:sp>
      <p:sp>
        <p:nvSpPr>
          <p:cNvPr id="3" name="Content Placeholder 2"/>
          <p:cNvSpPr>
            <a:spLocks noGrp="1"/>
          </p:cNvSpPr>
          <p:nvPr>
            <p:ph sz="quarter" idx="1"/>
          </p:nvPr>
        </p:nvSpPr>
        <p:spPr>
          <a:xfrm>
            <a:off x="152400" y="1524000"/>
            <a:ext cx="8839200" cy="5181600"/>
          </a:xfrm>
        </p:spPr>
        <p:txBody>
          <a:bodyPr/>
          <a:lstStyle/>
          <a:p>
            <a:pPr algn="just"/>
            <a:r>
              <a:rPr lang="en-US" sz="2400" dirty="0" smtClean="0"/>
              <a:t>Thus, </a:t>
            </a:r>
            <a:r>
              <a:rPr lang="en-US" sz="2400" dirty="0" smtClean="0">
                <a:solidFill>
                  <a:srgbClr val="0000FF"/>
                </a:solidFill>
              </a:rPr>
              <a:t>Be</a:t>
            </a:r>
            <a:r>
              <a:rPr lang="en-US" sz="2400" dirty="0" smtClean="0"/>
              <a:t> contains </a:t>
            </a:r>
            <a:r>
              <a:rPr lang="en-US" sz="2400" dirty="0" smtClean="0">
                <a:solidFill>
                  <a:srgbClr val="FF0000"/>
                </a:solidFill>
              </a:rPr>
              <a:t>2e</a:t>
            </a:r>
            <a:r>
              <a:rPr lang="en-US" sz="2400" baseline="30000" dirty="0" smtClean="0">
                <a:solidFill>
                  <a:srgbClr val="FF0000"/>
                </a:solidFill>
              </a:rPr>
              <a:t>-</a:t>
            </a:r>
            <a:r>
              <a:rPr lang="en-US" sz="2400" dirty="0" smtClean="0">
                <a:solidFill>
                  <a:srgbClr val="FF0000"/>
                </a:solidFill>
              </a:rPr>
              <a:t>s</a:t>
            </a:r>
            <a:r>
              <a:rPr lang="en-US" sz="2400" dirty="0" smtClean="0"/>
              <a:t> at the ground state before bonding in 2s orbital. But at the exited state (during reaction) </a:t>
            </a:r>
            <a:r>
              <a:rPr lang="en-US" sz="2400" dirty="0" smtClean="0">
                <a:solidFill>
                  <a:srgbClr val="0000FF"/>
                </a:solidFill>
              </a:rPr>
              <a:t>one electron promotes </a:t>
            </a:r>
            <a:r>
              <a:rPr lang="en-US" sz="2400" dirty="0" smtClean="0"/>
              <a:t>to the empty </a:t>
            </a:r>
            <a:r>
              <a:rPr lang="en-US" sz="2400" dirty="0" smtClean="0">
                <a:solidFill>
                  <a:srgbClr val="FF0000"/>
                </a:solidFill>
              </a:rPr>
              <a:t>2p orbital </a:t>
            </a:r>
            <a:r>
              <a:rPr lang="en-US" sz="2400" dirty="0" smtClean="0"/>
              <a:t>in order to share these two electrons with two chlorines.</a:t>
            </a:r>
          </a:p>
          <a:p>
            <a:pPr algn="just"/>
            <a:endParaRPr lang="en-US" sz="2400" dirty="0"/>
          </a:p>
        </p:txBody>
      </p:sp>
      <p:sp>
        <p:nvSpPr>
          <p:cNvPr id="37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7889" name="Object 1"/>
          <p:cNvGraphicFramePr>
            <a:graphicFrameLocks noChangeAspect="1"/>
          </p:cNvGraphicFramePr>
          <p:nvPr/>
        </p:nvGraphicFramePr>
        <p:xfrm>
          <a:off x="304800" y="3124200"/>
          <a:ext cx="8336144" cy="3108960"/>
        </p:xfrm>
        <a:graphic>
          <a:graphicData uri="http://schemas.openxmlformats.org/presentationml/2006/ole">
            <p:oleObj spid="_x0000_s234498" r:id="rId3" imgW="8876520" imgH="3652920" progId="ChemDraw.Document.6.0">
              <p:embed/>
            </p:oleObj>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sp</a:t>
            </a:r>
            <a:r>
              <a:rPr lang="en-US" sz="3600" b="1" baseline="30000" dirty="0" smtClean="0">
                <a:solidFill>
                  <a:srgbClr val="C30985"/>
                </a:solidFill>
              </a:rPr>
              <a:t>2</a:t>
            </a:r>
            <a:r>
              <a:rPr lang="en-US" sz="3600" dirty="0" smtClean="0">
                <a:solidFill>
                  <a:srgbClr val="C30985"/>
                </a:solidFill>
              </a:rPr>
              <a:t> </a:t>
            </a:r>
            <a:r>
              <a:rPr lang="en-US" sz="3600" b="1" dirty="0" smtClean="0">
                <a:solidFill>
                  <a:srgbClr val="C30985"/>
                </a:solidFill>
              </a:rPr>
              <a:t>Hybridization</a:t>
            </a:r>
            <a:endParaRPr lang="en-US" sz="3600" dirty="0">
              <a:solidFill>
                <a:srgbClr val="C30985"/>
              </a:solidFill>
            </a:endParaRPr>
          </a:p>
        </p:txBody>
      </p:sp>
      <p:sp>
        <p:nvSpPr>
          <p:cNvPr id="3" name="Content Placeholder 2"/>
          <p:cNvSpPr>
            <a:spLocks noGrp="1"/>
          </p:cNvSpPr>
          <p:nvPr>
            <p:ph sz="quarter" idx="1"/>
          </p:nvPr>
        </p:nvSpPr>
        <p:spPr>
          <a:xfrm>
            <a:off x="152400" y="1447800"/>
            <a:ext cx="8991600" cy="5257800"/>
          </a:xfrm>
        </p:spPr>
        <p:txBody>
          <a:bodyPr>
            <a:normAutofit/>
          </a:bodyPr>
          <a:lstStyle/>
          <a:p>
            <a:pPr algn="just">
              <a:buNone/>
            </a:pPr>
            <a:r>
              <a:rPr lang="en-US" sz="2400" b="1" dirty="0" smtClean="0">
                <a:solidFill>
                  <a:srgbClr val="0000FF"/>
                </a:solidFill>
                <a:latin typeface="+mj-lt"/>
              </a:rPr>
              <a:t>sp</a:t>
            </a:r>
            <a:r>
              <a:rPr lang="en-US" sz="2400" b="1" baseline="30000" dirty="0" smtClean="0">
                <a:solidFill>
                  <a:srgbClr val="0000FF"/>
                </a:solidFill>
                <a:latin typeface="+mj-lt"/>
              </a:rPr>
              <a:t>2</a:t>
            </a:r>
            <a:r>
              <a:rPr lang="en-US" sz="2400" dirty="0" smtClean="0">
                <a:solidFill>
                  <a:srgbClr val="0000FF"/>
                </a:solidFill>
                <a:latin typeface="+mj-lt"/>
              </a:rPr>
              <a:t> </a:t>
            </a:r>
            <a:r>
              <a:rPr lang="en-US" sz="2400" b="1" dirty="0" smtClean="0">
                <a:solidFill>
                  <a:srgbClr val="0000FF"/>
                </a:solidFill>
                <a:latin typeface="+mj-lt"/>
              </a:rPr>
              <a:t>Hybridization-</a:t>
            </a:r>
            <a:r>
              <a:rPr lang="en-US" sz="2400" dirty="0" smtClean="0">
                <a:solidFill>
                  <a:srgbClr val="0000FF"/>
                </a:solidFill>
                <a:latin typeface="+mj-lt"/>
              </a:rPr>
              <a:t> </a:t>
            </a:r>
            <a:r>
              <a:rPr lang="en-US" sz="2400" dirty="0" smtClean="0">
                <a:latin typeface="+mj-lt"/>
              </a:rPr>
              <a:t>Intermixing of </a:t>
            </a:r>
            <a:r>
              <a:rPr lang="en-US" sz="2400" dirty="0" smtClean="0">
                <a:solidFill>
                  <a:srgbClr val="0000FF"/>
                </a:solidFill>
                <a:latin typeface="+mj-lt"/>
              </a:rPr>
              <a:t>one 's' </a:t>
            </a:r>
            <a:r>
              <a:rPr lang="en-US" sz="2400" dirty="0" smtClean="0">
                <a:latin typeface="+mj-lt"/>
              </a:rPr>
              <a:t>and </a:t>
            </a:r>
            <a:r>
              <a:rPr lang="en-US" sz="2400" dirty="0" smtClean="0">
                <a:solidFill>
                  <a:srgbClr val="FF0000"/>
                </a:solidFill>
                <a:latin typeface="+mj-lt"/>
              </a:rPr>
              <a:t>two 'p' </a:t>
            </a:r>
            <a:r>
              <a:rPr lang="en-US" sz="2400" dirty="0" smtClean="0">
                <a:latin typeface="+mj-lt"/>
              </a:rPr>
              <a:t>orbitals of almost equal energy to give </a:t>
            </a:r>
            <a:r>
              <a:rPr lang="en-US" sz="2400" dirty="0" smtClean="0">
                <a:solidFill>
                  <a:srgbClr val="FF00FF"/>
                </a:solidFill>
                <a:latin typeface="+mj-lt"/>
              </a:rPr>
              <a:t>three identical and degenerate hybrid orbitals</a:t>
            </a:r>
            <a:r>
              <a:rPr lang="en-US" sz="2400" dirty="0" smtClean="0">
                <a:latin typeface="+mj-lt"/>
              </a:rPr>
              <a:t>.   </a:t>
            </a:r>
          </a:p>
          <a:p>
            <a:pPr algn="just"/>
            <a:r>
              <a:rPr lang="en-US" sz="2400" dirty="0" smtClean="0">
                <a:latin typeface="+mj-lt"/>
              </a:rPr>
              <a:t>The three </a:t>
            </a:r>
            <a:r>
              <a:rPr lang="en-US" sz="2400" dirty="0" smtClean="0">
                <a:solidFill>
                  <a:srgbClr val="FF0000"/>
                </a:solidFill>
                <a:latin typeface="+mj-lt"/>
              </a:rPr>
              <a:t>sp</a:t>
            </a:r>
            <a:r>
              <a:rPr lang="en-US" sz="2400" baseline="30000" dirty="0" smtClean="0">
                <a:solidFill>
                  <a:srgbClr val="FF0000"/>
                </a:solidFill>
                <a:latin typeface="+mj-lt"/>
              </a:rPr>
              <a:t>2</a:t>
            </a:r>
            <a:r>
              <a:rPr lang="en-US" sz="2400" dirty="0" smtClean="0">
                <a:latin typeface="+mj-lt"/>
              </a:rPr>
              <a:t> hybrid orbitals are oriented in </a:t>
            </a:r>
            <a:r>
              <a:rPr lang="en-US" sz="2400" dirty="0" err="1" smtClean="0">
                <a:solidFill>
                  <a:srgbClr val="0000FF"/>
                </a:solidFill>
                <a:latin typeface="+mj-lt"/>
              </a:rPr>
              <a:t>trigonal</a:t>
            </a:r>
            <a:r>
              <a:rPr lang="en-US" sz="2400" dirty="0" smtClean="0">
                <a:solidFill>
                  <a:srgbClr val="0000FF"/>
                </a:solidFill>
                <a:latin typeface="+mj-lt"/>
              </a:rPr>
              <a:t> planar symmetry</a:t>
            </a:r>
            <a:r>
              <a:rPr lang="en-US" sz="2400" dirty="0" smtClean="0">
                <a:latin typeface="+mj-lt"/>
              </a:rPr>
              <a:t> at angles of 120</a:t>
            </a:r>
            <a:r>
              <a:rPr lang="en-US" sz="2400" baseline="30000" dirty="0" smtClean="0">
                <a:latin typeface="+mj-lt"/>
              </a:rPr>
              <a:t>o</a:t>
            </a:r>
            <a:r>
              <a:rPr lang="en-US" sz="2400" dirty="0" smtClean="0">
                <a:latin typeface="+mj-lt"/>
              </a:rPr>
              <a:t> to each other. The sp</a:t>
            </a:r>
            <a:r>
              <a:rPr lang="en-US" sz="2400" baseline="30000" dirty="0" smtClean="0">
                <a:latin typeface="+mj-lt"/>
              </a:rPr>
              <a:t>2</a:t>
            </a:r>
            <a:r>
              <a:rPr lang="en-US" sz="2400" dirty="0" smtClean="0">
                <a:latin typeface="+mj-lt"/>
              </a:rPr>
              <a:t> hybrid orbitals have </a:t>
            </a:r>
            <a:r>
              <a:rPr lang="en-US" sz="2400" dirty="0" smtClean="0">
                <a:solidFill>
                  <a:srgbClr val="FF0000"/>
                </a:solidFill>
                <a:latin typeface="+mj-lt"/>
              </a:rPr>
              <a:t>33.3% 's' </a:t>
            </a:r>
            <a:r>
              <a:rPr lang="en-US" sz="2400" dirty="0" smtClean="0">
                <a:latin typeface="+mj-lt"/>
              </a:rPr>
              <a:t>character and </a:t>
            </a:r>
            <a:r>
              <a:rPr lang="en-US" sz="2400" dirty="0" smtClean="0">
                <a:solidFill>
                  <a:srgbClr val="0000FF"/>
                </a:solidFill>
                <a:latin typeface="+mj-lt"/>
              </a:rPr>
              <a:t>66.6% 'p' </a:t>
            </a:r>
            <a:r>
              <a:rPr lang="en-US" sz="2400" dirty="0" smtClean="0">
                <a:latin typeface="+mj-lt"/>
              </a:rPr>
              <a:t>character.</a:t>
            </a:r>
            <a:endParaRPr lang="en-US" sz="2400" dirty="0">
              <a:latin typeface="+mj-lt"/>
            </a:endParaRPr>
          </a:p>
        </p:txBody>
      </p:sp>
      <p:pic>
        <p:nvPicPr>
          <p:cNvPr id="4" name="Picture 3" descr="C:\Users\HF\Desktop\hybrid\sp2hybrid1.gif"/>
          <p:cNvPicPr/>
          <p:nvPr/>
        </p:nvPicPr>
        <p:blipFill>
          <a:blip r:embed="rId2" cstate="print"/>
          <a:srcRect/>
          <a:stretch>
            <a:fillRect/>
          </a:stretch>
        </p:blipFill>
        <p:spPr bwMode="auto">
          <a:xfrm>
            <a:off x="685800" y="3962400"/>
            <a:ext cx="710184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sp</a:t>
            </a:r>
            <a:r>
              <a:rPr lang="en-US" sz="3600" b="1" baseline="30000" dirty="0" smtClean="0">
                <a:solidFill>
                  <a:srgbClr val="C30985"/>
                </a:solidFill>
              </a:rPr>
              <a:t>2</a:t>
            </a:r>
            <a:r>
              <a:rPr lang="en-US" sz="3600" dirty="0" smtClean="0">
                <a:solidFill>
                  <a:srgbClr val="C30985"/>
                </a:solidFill>
              </a:rPr>
              <a:t> </a:t>
            </a:r>
            <a:r>
              <a:rPr lang="en-US" sz="3600" b="1" dirty="0" smtClean="0">
                <a:solidFill>
                  <a:srgbClr val="C30985"/>
                </a:solidFill>
              </a:rPr>
              <a:t>Hybridization</a:t>
            </a:r>
            <a:endParaRPr lang="en-US" sz="3600" dirty="0"/>
          </a:p>
        </p:txBody>
      </p:sp>
      <p:sp>
        <p:nvSpPr>
          <p:cNvPr id="3" name="Content Placeholder 2"/>
          <p:cNvSpPr>
            <a:spLocks noGrp="1"/>
          </p:cNvSpPr>
          <p:nvPr>
            <p:ph sz="quarter" idx="1"/>
          </p:nvPr>
        </p:nvSpPr>
        <p:spPr>
          <a:xfrm>
            <a:off x="152400" y="1447800"/>
            <a:ext cx="8839200" cy="5181600"/>
          </a:xfrm>
        </p:spPr>
        <p:txBody>
          <a:bodyPr>
            <a:normAutofit/>
          </a:bodyPr>
          <a:lstStyle/>
          <a:p>
            <a:r>
              <a:rPr lang="en-US" sz="2800" dirty="0" smtClean="0">
                <a:solidFill>
                  <a:srgbClr val="0000FF"/>
                </a:solidFill>
              </a:rPr>
              <a:t>E.g., BCl</a:t>
            </a:r>
            <a:r>
              <a:rPr lang="en-US" sz="2800" baseline="-25000" dirty="0" smtClean="0">
                <a:solidFill>
                  <a:srgbClr val="0000FF"/>
                </a:solidFill>
              </a:rPr>
              <a:t>3</a:t>
            </a:r>
            <a:r>
              <a:rPr lang="en-US" sz="2800" dirty="0" smtClean="0">
                <a:solidFill>
                  <a:srgbClr val="0000FF"/>
                </a:solidFill>
              </a:rPr>
              <a:t>, </a:t>
            </a:r>
          </a:p>
          <a:p>
            <a:pPr>
              <a:buNone/>
            </a:pPr>
            <a:endParaRPr lang="en-US" sz="2400" dirty="0" smtClean="0">
              <a:latin typeface="Arial Rounded MT Bold" pitchFamily="34" charset="0"/>
            </a:endParaRPr>
          </a:p>
          <a:p>
            <a:endParaRPr lang="en-US" sz="2400" dirty="0">
              <a:latin typeface="Arial Rounded MT Bold" pitchFamily="34" charset="0"/>
            </a:endParaRPr>
          </a:p>
        </p:txBody>
      </p:sp>
      <p:sp>
        <p:nvSpPr>
          <p:cNvPr id="409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961" name="Object 1"/>
          <p:cNvGraphicFramePr>
            <a:graphicFrameLocks noChangeAspect="1"/>
          </p:cNvGraphicFramePr>
          <p:nvPr/>
        </p:nvGraphicFramePr>
        <p:xfrm>
          <a:off x="304800" y="2286000"/>
          <a:ext cx="8652327" cy="3383280"/>
        </p:xfrm>
        <a:graphic>
          <a:graphicData uri="http://schemas.openxmlformats.org/presentationml/2006/ole">
            <p:oleObj spid="_x0000_s235522" name="CS ChemDraw Drawing" r:id="rId3" imgW="10004040" imgH="3913920" progId="ChemDraw.Document.6.0">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sp</a:t>
            </a:r>
            <a:r>
              <a:rPr lang="en-US" sz="3600" b="1" baseline="30000" dirty="0" smtClean="0">
                <a:solidFill>
                  <a:srgbClr val="C30985"/>
                </a:solidFill>
              </a:rPr>
              <a:t>3</a:t>
            </a:r>
            <a:r>
              <a:rPr lang="en-US" sz="3600" dirty="0" smtClean="0">
                <a:solidFill>
                  <a:srgbClr val="C30985"/>
                </a:solidFill>
              </a:rPr>
              <a:t> </a:t>
            </a:r>
            <a:r>
              <a:rPr lang="en-US" sz="3600" b="1" dirty="0" smtClean="0">
                <a:solidFill>
                  <a:srgbClr val="C30985"/>
                </a:solidFill>
              </a:rPr>
              <a:t>Hybridization</a:t>
            </a:r>
            <a:endParaRPr lang="en-US" sz="3600" dirty="0">
              <a:solidFill>
                <a:srgbClr val="C30985"/>
              </a:solidFill>
            </a:endParaRPr>
          </a:p>
        </p:txBody>
      </p:sp>
      <p:sp>
        <p:nvSpPr>
          <p:cNvPr id="3" name="Content Placeholder 2"/>
          <p:cNvSpPr>
            <a:spLocks noGrp="1"/>
          </p:cNvSpPr>
          <p:nvPr>
            <p:ph sz="quarter" idx="1"/>
          </p:nvPr>
        </p:nvSpPr>
        <p:spPr>
          <a:xfrm>
            <a:off x="152400" y="1524000"/>
            <a:ext cx="8839200" cy="5181600"/>
          </a:xfrm>
        </p:spPr>
        <p:txBody>
          <a:bodyPr>
            <a:normAutofit/>
          </a:bodyPr>
          <a:lstStyle/>
          <a:p>
            <a:pPr algn="just"/>
            <a:r>
              <a:rPr lang="en-US" sz="2400" dirty="0" smtClean="0"/>
              <a:t>In </a:t>
            </a:r>
            <a:r>
              <a:rPr lang="en-US" sz="2400" dirty="0" smtClean="0">
                <a:solidFill>
                  <a:srgbClr val="0000FF"/>
                </a:solidFill>
              </a:rPr>
              <a:t>sp</a:t>
            </a:r>
            <a:r>
              <a:rPr lang="en-US" sz="2400" baseline="30000" dirty="0" smtClean="0">
                <a:solidFill>
                  <a:srgbClr val="0000FF"/>
                </a:solidFill>
              </a:rPr>
              <a:t>3</a:t>
            </a:r>
            <a:r>
              <a:rPr lang="en-US" sz="2400" dirty="0" smtClean="0"/>
              <a:t> hybridization, one </a:t>
            </a:r>
            <a:r>
              <a:rPr lang="en-US" sz="2400" dirty="0" smtClean="0">
                <a:solidFill>
                  <a:srgbClr val="0000FF"/>
                </a:solidFill>
              </a:rPr>
              <a:t>'s'</a:t>
            </a:r>
            <a:r>
              <a:rPr lang="en-US" sz="2400" dirty="0" smtClean="0"/>
              <a:t> and three </a:t>
            </a:r>
            <a:r>
              <a:rPr lang="en-US" sz="2400" dirty="0" smtClean="0">
                <a:solidFill>
                  <a:srgbClr val="0000FF"/>
                </a:solidFill>
              </a:rPr>
              <a:t>'p' </a:t>
            </a:r>
            <a:r>
              <a:rPr lang="en-US" sz="2400" dirty="0" smtClean="0"/>
              <a:t>orbitals of almost equal energy intermix to give </a:t>
            </a:r>
            <a:r>
              <a:rPr lang="en-US" sz="2400" dirty="0" smtClean="0">
                <a:solidFill>
                  <a:srgbClr val="FF0000"/>
                </a:solidFill>
              </a:rPr>
              <a:t>four identical and degenerate hybrid orbitals</a:t>
            </a:r>
            <a:r>
              <a:rPr lang="en-US" sz="2400" dirty="0" smtClean="0"/>
              <a:t>.  </a:t>
            </a:r>
          </a:p>
          <a:p>
            <a:pPr algn="just"/>
            <a:r>
              <a:rPr lang="en-US" sz="2400" dirty="0" smtClean="0"/>
              <a:t>These four sp</a:t>
            </a:r>
            <a:r>
              <a:rPr lang="en-US" sz="2400" baseline="30000" dirty="0" smtClean="0"/>
              <a:t>3</a:t>
            </a:r>
            <a:r>
              <a:rPr lang="en-US" sz="2400" dirty="0" smtClean="0"/>
              <a:t> hybrid orbitals are oriented in </a:t>
            </a:r>
            <a:r>
              <a:rPr lang="en-US" sz="2400" dirty="0" smtClean="0">
                <a:solidFill>
                  <a:srgbClr val="FF0000"/>
                </a:solidFill>
              </a:rPr>
              <a:t>tetrahedral symmetry with 109</a:t>
            </a:r>
            <a:r>
              <a:rPr lang="en-US" sz="2400" baseline="30000" dirty="0" smtClean="0">
                <a:solidFill>
                  <a:srgbClr val="FF0000"/>
                </a:solidFill>
              </a:rPr>
              <a:t>o</a:t>
            </a:r>
            <a:r>
              <a:rPr lang="en-US" sz="2400" dirty="0" smtClean="0">
                <a:solidFill>
                  <a:srgbClr val="FF0000"/>
                </a:solidFill>
              </a:rPr>
              <a:t>28'</a:t>
            </a:r>
            <a:r>
              <a:rPr lang="en-US" sz="2400" dirty="0" smtClean="0"/>
              <a:t> angle with each other. </a:t>
            </a:r>
          </a:p>
          <a:p>
            <a:pPr algn="just"/>
            <a:r>
              <a:rPr lang="en-US" sz="2400" dirty="0" smtClean="0"/>
              <a:t>The sp</a:t>
            </a:r>
            <a:r>
              <a:rPr lang="en-US" sz="2400" baseline="30000" dirty="0" smtClean="0"/>
              <a:t>3</a:t>
            </a:r>
            <a:r>
              <a:rPr lang="en-US" sz="2400" dirty="0" smtClean="0"/>
              <a:t> hybrid orbitals have </a:t>
            </a:r>
            <a:r>
              <a:rPr lang="en-US" sz="2400" dirty="0" smtClean="0">
                <a:solidFill>
                  <a:srgbClr val="FF0000"/>
                </a:solidFill>
              </a:rPr>
              <a:t>25% 's' </a:t>
            </a:r>
            <a:r>
              <a:rPr lang="en-US" sz="2400" dirty="0" smtClean="0"/>
              <a:t>character  and </a:t>
            </a:r>
            <a:r>
              <a:rPr lang="en-US" sz="2400" dirty="0" smtClean="0">
                <a:solidFill>
                  <a:srgbClr val="0000FF"/>
                </a:solidFill>
              </a:rPr>
              <a:t>75% 'p' </a:t>
            </a:r>
            <a:r>
              <a:rPr lang="en-US" sz="2400" dirty="0" smtClean="0"/>
              <a:t>character. </a:t>
            </a:r>
          </a:p>
          <a:p>
            <a:endParaRPr lang="en-US" sz="2400" dirty="0">
              <a:latin typeface="Arial Rounded MT Bold" pitchFamily="34" charset="0"/>
            </a:endParaRPr>
          </a:p>
        </p:txBody>
      </p:sp>
      <p:pic>
        <p:nvPicPr>
          <p:cNvPr id="4" name="Picture 3" descr="C:\Users\HF\Desktop\hybrid\sp3hybrid1.gif"/>
          <p:cNvPicPr/>
          <p:nvPr/>
        </p:nvPicPr>
        <p:blipFill>
          <a:blip r:embed="rId2" cstate="print"/>
          <a:srcRect/>
          <a:stretch>
            <a:fillRect/>
          </a:stretch>
        </p:blipFill>
        <p:spPr bwMode="auto">
          <a:xfrm>
            <a:off x="990600" y="4419600"/>
            <a:ext cx="7086600" cy="2103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C30985"/>
                </a:solidFill>
              </a:rPr>
              <a:t>sp</a:t>
            </a:r>
            <a:r>
              <a:rPr lang="en-US" sz="3600" b="1" baseline="30000" dirty="0" smtClean="0">
                <a:solidFill>
                  <a:srgbClr val="C30985"/>
                </a:solidFill>
              </a:rPr>
              <a:t>3</a:t>
            </a:r>
            <a:r>
              <a:rPr lang="en-US" sz="3600" dirty="0" smtClean="0">
                <a:solidFill>
                  <a:srgbClr val="C30985"/>
                </a:solidFill>
              </a:rPr>
              <a:t> </a:t>
            </a:r>
            <a:r>
              <a:rPr lang="en-US" sz="3600" b="1" dirty="0" smtClean="0">
                <a:solidFill>
                  <a:srgbClr val="C30985"/>
                </a:solidFill>
              </a:rPr>
              <a:t>Hybridization</a:t>
            </a:r>
            <a:endParaRPr lang="en-US" sz="3600" dirty="0"/>
          </a:p>
        </p:txBody>
      </p:sp>
      <p:sp>
        <p:nvSpPr>
          <p:cNvPr id="3" name="Content Placeholder 2"/>
          <p:cNvSpPr>
            <a:spLocks noGrp="1"/>
          </p:cNvSpPr>
          <p:nvPr>
            <p:ph sz="quarter" idx="1"/>
          </p:nvPr>
        </p:nvSpPr>
        <p:spPr>
          <a:xfrm>
            <a:off x="152400" y="1524000"/>
            <a:ext cx="8763000" cy="5181600"/>
          </a:xfrm>
        </p:spPr>
        <p:txBody>
          <a:bodyPr>
            <a:normAutofit/>
          </a:bodyPr>
          <a:lstStyle/>
          <a:p>
            <a:r>
              <a:rPr lang="en-US" sz="2800" dirty="0" smtClean="0">
                <a:solidFill>
                  <a:srgbClr val="FF0000"/>
                </a:solidFill>
              </a:rPr>
              <a:t>E.g., CH</a:t>
            </a:r>
            <a:r>
              <a:rPr lang="en-US" sz="2800" baseline="-25000" dirty="0" smtClean="0">
                <a:solidFill>
                  <a:srgbClr val="FF0000"/>
                </a:solidFill>
              </a:rPr>
              <a:t>4</a:t>
            </a:r>
          </a:p>
          <a:p>
            <a:endParaRPr lang="en-US" sz="2400" dirty="0">
              <a:latin typeface="Arial Rounded MT Bold" pitchFamily="34" charset="0"/>
            </a:endParaRPr>
          </a:p>
        </p:txBody>
      </p:sp>
      <p:sp>
        <p:nvSpPr>
          <p:cNvPr id="430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3009" name="Object 1"/>
          <p:cNvGraphicFramePr>
            <a:graphicFrameLocks noChangeAspect="1"/>
          </p:cNvGraphicFramePr>
          <p:nvPr/>
        </p:nvGraphicFramePr>
        <p:xfrm>
          <a:off x="381000" y="2590800"/>
          <a:ext cx="8321040" cy="3611474"/>
        </p:xfrm>
        <a:graphic>
          <a:graphicData uri="http://schemas.openxmlformats.org/presentationml/2006/ole">
            <p:oleObj spid="_x0000_s236546" name="CS ChemDraw Drawing" r:id="rId3" imgW="10020240" imgH="3723120" progId="ChemDraw.Document.6.0">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00FF"/>
                </a:solidFill>
              </a:rPr>
              <a:t>Ionic Bond</a:t>
            </a:r>
            <a:endParaRPr lang="en-US" sz="3600" b="1" dirty="0">
              <a:solidFill>
                <a:srgbClr val="0000FF"/>
              </a:solidFill>
            </a:endParaRPr>
          </a:p>
        </p:txBody>
      </p:sp>
      <p:sp>
        <p:nvSpPr>
          <p:cNvPr id="3" name="Content Placeholder 2"/>
          <p:cNvSpPr>
            <a:spLocks noGrp="1"/>
          </p:cNvSpPr>
          <p:nvPr>
            <p:ph sz="quarter" idx="1"/>
          </p:nvPr>
        </p:nvSpPr>
        <p:spPr>
          <a:xfrm>
            <a:off x="152400" y="1295400"/>
            <a:ext cx="8839200" cy="3276600"/>
          </a:xfrm>
          <a:solidFill>
            <a:schemeClr val="bg1"/>
          </a:solidFill>
        </p:spPr>
        <p:txBody>
          <a:bodyPr>
            <a:normAutofit/>
          </a:bodyPr>
          <a:lstStyle/>
          <a:p>
            <a:pPr algn="just">
              <a:buSzPct val="100000"/>
              <a:buFont typeface="Wingdings" pitchFamily="2" charset="2"/>
              <a:buChar char="v"/>
            </a:pPr>
            <a:r>
              <a:rPr lang="en-US" sz="2200" dirty="0" smtClean="0"/>
              <a:t>The atom that </a:t>
            </a:r>
            <a:r>
              <a:rPr lang="en-US" sz="2200" dirty="0" smtClean="0">
                <a:solidFill>
                  <a:srgbClr val="FF0000"/>
                </a:solidFill>
              </a:rPr>
              <a:t>loses electrons </a:t>
            </a:r>
            <a:r>
              <a:rPr lang="en-US" sz="2200" dirty="0" smtClean="0"/>
              <a:t>will form a </a:t>
            </a:r>
            <a:r>
              <a:rPr lang="en-US" sz="2200" dirty="0" err="1" smtClean="0">
                <a:solidFill>
                  <a:srgbClr val="0000FF"/>
                </a:solidFill>
              </a:rPr>
              <a:t>cation</a:t>
            </a:r>
            <a:r>
              <a:rPr lang="en-US" sz="2200" dirty="0" smtClean="0"/>
              <a:t> and the </a:t>
            </a:r>
            <a:r>
              <a:rPr lang="en-US" sz="2200" dirty="0" smtClean="0">
                <a:solidFill>
                  <a:srgbClr val="FF0000"/>
                </a:solidFill>
              </a:rPr>
              <a:t>atom that gains electrons</a:t>
            </a:r>
            <a:r>
              <a:rPr lang="en-US" sz="2200" dirty="0" smtClean="0"/>
              <a:t> will form </a:t>
            </a:r>
            <a:r>
              <a:rPr lang="en-US" sz="2200" dirty="0" smtClean="0">
                <a:solidFill>
                  <a:srgbClr val="0000FF"/>
                </a:solidFill>
              </a:rPr>
              <a:t>an anion</a:t>
            </a:r>
            <a:r>
              <a:rPr lang="en-US" sz="2200" dirty="0" smtClean="0"/>
              <a:t>. </a:t>
            </a:r>
          </a:p>
          <a:p>
            <a:pPr algn="just">
              <a:buSzPct val="100000"/>
              <a:buFont typeface="Wingdings" pitchFamily="2" charset="2"/>
              <a:buChar char="v"/>
            </a:pPr>
            <a:r>
              <a:rPr lang="en-US" sz="2200" dirty="0" smtClean="0"/>
              <a:t>These oppositely charged ions come closer to each other due to </a:t>
            </a:r>
            <a:r>
              <a:rPr lang="en-US" sz="2200" dirty="0" smtClean="0">
                <a:solidFill>
                  <a:srgbClr val="0000FF"/>
                </a:solidFill>
              </a:rPr>
              <a:t>electrostatic force</a:t>
            </a:r>
            <a:r>
              <a:rPr lang="en-US" sz="2200" dirty="0" smtClean="0"/>
              <a:t> of attraction and thus form an ionic bond.</a:t>
            </a:r>
          </a:p>
          <a:p>
            <a:pPr algn="just">
              <a:buSzPct val="100000"/>
              <a:buFont typeface="Wingdings" pitchFamily="2" charset="2"/>
              <a:buChar char="v"/>
            </a:pPr>
            <a:r>
              <a:rPr lang="en-US" sz="2200" dirty="0" smtClean="0"/>
              <a:t>In general, an ionic bond is formed between two atoms that contain </a:t>
            </a:r>
            <a:r>
              <a:rPr lang="en-US" sz="2200" dirty="0" smtClean="0">
                <a:solidFill>
                  <a:srgbClr val="FF0000"/>
                </a:solidFill>
              </a:rPr>
              <a:t>greater </a:t>
            </a:r>
            <a:r>
              <a:rPr lang="en-US" sz="2200" dirty="0" err="1" smtClean="0">
                <a:solidFill>
                  <a:srgbClr val="FF0000"/>
                </a:solidFill>
              </a:rPr>
              <a:t>electronegativity</a:t>
            </a:r>
            <a:r>
              <a:rPr lang="en-US" sz="2200" dirty="0" smtClean="0">
                <a:solidFill>
                  <a:srgbClr val="FF0000"/>
                </a:solidFill>
              </a:rPr>
              <a:t> difference</a:t>
            </a:r>
            <a:r>
              <a:rPr lang="en-US" sz="2200" dirty="0" smtClean="0"/>
              <a:t>.</a:t>
            </a:r>
          </a:p>
          <a:p>
            <a:pPr algn="just">
              <a:buSzPct val="100000"/>
              <a:buFont typeface="Wingdings" pitchFamily="2" charset="2"/>
              <a:buChar char="v"/>
            </a:pPr>
            <a:r>
              <a:rPr lang="en-US" sz="2200" dirty="0" smtClean="0"/>
              <a:t> Most of the time this bond is formed between a </a:t>
            </a:r>
            <a:r>
              <a:rPr lang="en-US" sz="2200" dirty="0" smtClean="0">
                <a:solidFill>
                  <a:srgbClr val="FF0000"/>
                </a:solidFill>
              </a:rPr>
              <a:t>metal </a:t>
            </a:r>
            <a:r>
              <a:rPr lang="en-US" sz="2200" dirty="0" smtClean="0"/>
              <a:t>atom and a </a:t>
            </a:r>
            <a:r>
              <a:rPr lang="en-US" sz="2200" dirty="0" smtClean="0">
                <a:solidFill>
                  <a:srgbClr val="0000FF"/>
                </a:solidFill>
              </a:rPr>
              <a:t>nonmetal</a:t>
            </a:r>
            <a:r>
              <a:rPr lang="en-US" sz="2200" dirty="0" smtClean="0"/>
              <a:t> atom.</a:t>
            </a:r>
            <a:r>
              <a:rPr lang="en-US" sz="2000" dirty="0" smtClean="0"/>
              <a:t> E.g. </a:t>
            </a:r>
            <a:r>
              <a:rPr lang="en-US" sz="2000" dirty="0" err="1" smtClean="0">
                <a:solidFill>
                  <a:srgbClr val="0000FF"/>
                </a:solidFill>
              </a:rPr>
              <a:t>NaCl</a:t>
            </a:r>
            <a:r>
              <a:rPr lang="en-US" sz="2000" dirty="0" smtClean="0"/>
              <a:t>, </a:t>
            </a:r>
            <a:r>
              <a:rPr lang="en-US" sz="2000" dirty="0" err="1" smtClean="0">
                <a:solidFill>
                  <a:srgbClr val="FF0000"/>
                </a:solidFill>
              </a:rPr>
              <a:t>LiF</a:t>
            </a:r>
            <a:r>
              <a:rPr lang="en-US" sz="2000" dirty="0" smtClean="0"/>
              <a:t>, </a:t>
            </a:r>
            <a:r>
              <a:rPr lang="en-US" sz="1800" dirty="0" smtClean="0">
                <a:solidFill>
                  <a:srgbClr val="0000FF"/>
                </a:solidFill>
              </a:rPr>
              <a:t>MgCl</a:t>
            </a:r>
            <a:r>
              <a:rPr lang="en-US" sz="1800" baseline="-25000" dirty="0" smtClean="0">
                <a:solidFill>
                  <a:srgbClr val="0000FF"/>
                </a:solidFill>
              </a:rPr>
              <a:t>2</a:t>
            </a:r>
            <a:endParaRPr lang="en-US" sz="2000" dirty="0" smtClean="0">
              <a:solidFill>
                <a:srgbClr val="0000FF"/>
              </a:solidFill>
            </a:endParaRPr>
          </a:p>
          <a:p>
            <a:pPr algn="just">
              <a:buSzPct val="100000"/>
              <a:buFont typeface="Wingdings" pitchFamily="2" charset="2"/>
              <a:buChar char="v"/>
            </a:pPr>
            <a:endParaRPr lang="en-US" sz="2200" dirty="0">
              <a:latin typeface="Arial Rounded MT Bold" pitchFamily="34" charset="0"/>
            </a:endParaRPr>
          </a:p>
        </p:txBody>
      </p:sp>
      <p:pic>
        <p:nvPicPr>
          <p:cNvPr id="5" name="Picture 2" descr="ionic1 (2).jpg"/>
          <p:cNvPicPr>
            <a:picLocks noChangeAspect="1" noChangeArrowheads="1"/>
          </p:cNvPicPr>
          <p:nvPr/>
        </p:nvPicPr>
        <p:blipFill>
          <a:blip r:embed="rId2" cstate="print"/>
          <a:srcRect l="12476" t="24845" r="11111" b="25466"/>
          <a:stretch>
            <a:fillRect/>
          </a:stretch>
        </p:blipFill>
        <p:spPr bwMode="auto">
          <a:xfrm>
            <a:off x="990600" y="4572000"/>
            <a:ext cx="4297680" cy="877076"/>
          </a:xfrm>
          <a:prstGeom prst="rect">
            <a:avLst/>
          </a:prstGeom>
          <a:noFill/>
        </p:spPr>
      </p:pic>
      <p:pic>
        <p:nvPicPr>
          <p:cNvPr id="6" name="Picture 4" descr="http://chemwiki.ucdavis.edu/@api/deki/files/1779/ionic2_(1).jpg"/>
          <p:cNvPicPr>
            <a:picLocks noChangeAspect="1" noChangeArrowheads="1"/>
          </p:cNvPicPr>
          <p:nvPr/>
        </p:nvPicPr>
        <p:blipFill>
          <a:blip r:embed="rId3" cstate="print"/>
          <a:srcRect l="2774" t="11940" r="42301" b="34328"/>
          <a:stretch>
            <a:fillRect/>
          </a:stretch>
        </p:blipFill>
        <p:spPr bwMode="auto">
          <a:xfrm>
            <a:off x="838200" y="5562600"/>
            <a:ext cx="5315324" cy="9144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00FF"/>
                </a:solidFill>
              </a:rPr>
              <a:t>Molecular Orbital Theory (MOT)</a:t>
            </a:r>
            <a:endParaRPr lang="en-US" sz="3600" dirty="0">
              <a:solidFill>
                <a:srgbClr val="0000FF"/>
              </a:solidFill>
            </a:endParaRPr>
          </a:p>
        </p:txBody>
      </p:sp>
      <p:sp>
        <p:nvSpPr>
          <p:cNvPr id="3" name="Content Placeholder 2"/>
          <p:cNvSpPr>
            <a:spLocks noGrp="1"/>
          </p:cNvSpPr>
          <p:nvPr>
            <p:ph sz="quarter" idx="1"/>
          </p:nvPr>
        </p:nvSpPr>
        <p:spPr>
          <a:xfrm>
            <a:off x="228600" y="1524000"/>
            <a:ext cx="8686800" cy="5105400"/>
          </a:xfrm>
        </p:spPr>
        <p:txBody>
          <a:bodyPr>
            <a:normAutofit/>
          </a:bodyPr>
          <a:lstStyle/>
          <a:p>
            <a:r>
              <a:rPr lang="en-US" sz="2000" dirty="0" smtClean="0">
                <a:solidFill>
                  <a:srgbClr val="FF0000"/>
                </a:solidFill>
              </a:rPr>
              <a:t>MOT</a:t>
            </a:r>
            <a:r>
              <a:rPr lang="en-US" sz="2000" dirty="0" smtClean="0"/>
              <a:t> was developed by </a:t>
            </a:r>
            <a:r>
              <a:rPr lang="en-US" sz="2000" dirty="0" smtClean="0">
                <a:solidFill>
                  <a:srgbClr val="FF0000"/>
                </a:solidFill>
              </a:rPr>
              <a:t>Robert S. Mullikan, </a:t>
            </a:r>
            <a:r>
              <a:rPr lang="en-US" sz="2000" dirty="0" smtClean="0"/>
              <a:t>incorporates the </a:t>
            </a:r>
            <a:r>
              <a:rPr lang="en-US" sz="2000" dirty="0" smtClean="0">
                <a:solidFill>
                  <a:srgbClr val="0000FF"/>
                </a:solidFill>
              </a:rPr>
              <a:t>wave like characteristics </a:t>
            </a:r>
            <a:r>
              <a:rPr lang="en-US" sz="2000" dirty="0" smtClean="0"/>
              <a:t>of electrons in describing bonding behavior.</a:t>
            </a:r>
          </a:p>
          <a:p>
            <a:r>
              <a:rPr lang="en-US" sz="2000" dirty="0" smtClean="0"/>
              <a:t>In MOT, </a:t>
            </a:r>
            <a:r>
              <a:rPr lang="en-US" sz="2000" dirty="0" smtClean="0">
                <a:solidFill>
                  <a:srgbClr val="FF0000"/>
                </a:solidFill>
              </a:rPr>
              <a:t>the bonding between atoms </a:t>
            </a:r>
            <a:r>
              <a:rPr lang="en-US" sz="2000" dirty="0" smtClean="0"/>
              <a:t>is described as a </a:t>
            </a:r>
            <a:r>
              <a:rPr lang="en-US" sz="2000" dirty="0" smtClean="0">
                <a:solidFill>
                  <a:srgbClr val="0000FF"/>
                </a:solidFill>
              </a:rPr>
              <a:t>combination of their atomic orbitals</a:t>
            </a:r>
            <a:r>
              <a:rPr lang="en-US" sz="2000" dirty="0" smtClean="0"/>
              <a:t>.</a:t>
            </a:r>
          </a:p>
          <a:p>
            <a:r>
              <a:rPr lang="en-US" sz="2000" dirty="0" smtClean="0"/>
              <a:t>The </a:t>
            </a:r>
            <a:r>
              <a:rPr lang="en-US" sz="2000" dirty="0" smtClean="0">
                <a:solidFill>
                  <a:srgbClr val="0000FF"/>
                </a:solidFill>
              </a:rPr>
              <a:t>electrons are delocalized </a:t>
            </a:r>
            <a:r>
              <a:rPr lang="en-US" sz="2000" dirty="0" smtClean="0"/>
              <a:t>since they are not assigned to a particular atom or bond.</a:t>
            </a:r>
          </a:p>
          <a:p>
            <a:r>
              <a:rPr lang="en-US" sz="2000" dirty="0" smtClean="0"/>
              <a:t>MOT allows one to </a:t>
            </a:r>
            <a:r>
              <a:rPr lang="en-US" sz="2000" dirty="0" smtClean="0">
                <a:solidFill>
                  <a:srgbClr val="FF0000"/>
                </a:solidFill>
              </a:rPr>
              <a:t>predict the distribution of electrons </a:t>
            </a:r>
            <a:r>
              <a:rPr lang="en-US" sz="2000" dirty="0" smtClean="0"/>
              <a:t>in a molecule which in turn can help to </a:t>
            </a:r>
            <a:r>
              <a:rPr lang="en-US" sz="2000" dirty="0" smtClean="0">
                <a:solidFill>
                  <a:srgbClr val="0000FF"/>
                </a:solidFill>
              </a:rPr>
              <a:t>predict molecular properties </a:t>
            </a:r>
            <a:r>
              <a:rPr lang="en-US" sz="2000" dirty="0" smtClean="0"/>
              <a:t>such as </a:t>
            </a:r>
            <a:r>
              <a:rPr lang="en-US" sz="2000" dirty="0" smtClean="0">
                <a:solidFill>
                  <a:srgbClr val="FF0000"/>
                </a:solidFill>
              </a:rPr>
              <a:t>shape</a:t>
            </a:r>
            <a:r>
              <a:rPr lang="en-US" sz="2000" dirty="0" smtClean="0"/>
              <a:t>, </a:t>
            </a:r>
            <a:r>
              <a:rPr lang="en-US" sz="2000" dirty="0" smtClean="0">
                <a:solidFill>
                  <a:srgbClr val="C30985"/>
                </a:solidFill>
              </a:rPr>
              <a:t>magnetism,</a:t>
            </a:r>
            <a:r>
              <a:rPr lang="en-US" sz="2000" dirty="0" smtClean="0"/>
              <a:t> and </a:t>
            </a:r>
            <a:r>
              <a:rPr lang="en-US" sz="2000" dirty="0" smtClean="0">
                <a:solidFill>
                  <a:srgbClr val="0000FF"/>
                </a:solidFill>
              </a:rPr>
              <a:t>Bond Order</a:t>
            </a:r>
            <a:r>
              <a:rPr lang="en-US" sz="2000" dirty="0" smtClean="0"/>
              <a:t>. </a:t>
            </a:r>
          </a:p>
          <a:p>
            <a:endParaRPr lang="en-US" sz="2000" dirty="0" smtClean="0"/>
          </a:p>
          <a:p>
            <a:pPr>
              <a:buNone/>
            </a:pPr>
            <a:r>
              <a:rPr lang="en-US" sz="2800" dirty="0" smtClean="0">
                <a:solidFill>
                  <a:srgbClr val="0000FF"/>
                </a:solidFill>
              </a:rPr>
              <a:t>	Bonding and Antibonding Molecular Orbitals (MOs)</a:t>
            </a:r>
            <a:endParaRPr lang="en-US" sz="2000" dirty="0" smtClean="0">
              <a:solidFill>
                <a:srgbClr val="FF0000"/>
              </a:solidFill>
            </a:endParaRPr>
          </a:p>
          <a:p>
            <a:pPr>
              <a:buNone/>
            </a:pPr>
            <a:r>
              <a:rPr lang="en-US" sz="2000" dirty="0" smtClean="0">
                <a:solidFill>
                  <a:srgbClr val="FF0000"/>
                </a:solidFill>
              </a:rPr>
              <a:t>BMO</a:t>
            </a:r>
            <a:r>
              <a:rPr lang="en-US" sz="2000" dirty="0" smtClean="0"/>
              <a:t>– MOs with </a:t>
            </a:r>
            <a:r>
              <a:rPr lang="en-US" sz="2000" dirty="0" smtClean="0">
                <a:solidFill>
                  <a:srgbClr val="C30985"/>
                </a:solidFill>
              </a:rPr>
              <a:t>electron density concentrated</a:t>
            </a:r>
            <a:r>
              <a:rPr lang="en-US" sz="2000" dirty="0" smtClean="0"/>
              <a:t> in the regions between atoms.</a:t>
            </a:r>
          </a:p>
          <a:p>
            <a:pPr lvl="1"/>
            <a:r>
              <a:rPr lang="en-US" sz="2000" dirty="0" smtClean="0"/>
              <a:t>Bonding MOs have </a:t>
            </a:r>
            <a:r>
              <a:rPr lang="en-US" sz="2000" dirty="0" smtClean="0">
                <a:solidFill>
                  <a:srgbClr val="0000FF"/>
                </a:solidFill>
              </a:rPr>
              <a:t>lower energy and greater stability</a:t>
            </a:r>
            <a:r>
              <a:rPr lang="en-US" sz="2000" dirty="0" smtClean="0"/>
              <a:t> than the atomic orbitals from which it was formed.</a:t>
            </a:r>
            <a:endParaRPr lang="en-US" sz="2000" dirty="0" smtClean="0">
              <a:solidFill>
                <a:srgbClr val="0000FF"/>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MOT</a:t>
            </a:r>
            <a:endParaRPr lang="en-US" dirty="0"/>
          </a:p>
        </p:txBody>
      </p:sp>
      <p:sp>
        <p:nvSpPr>
          <p:cNvPr id="3" name="Content Placeholder 2"/>
          <p:cNvSpPr>
            <a:spLocks noGrp="1"/>
          </p:cNvSpPr>
          <p:nvPr>
            <p:ph sz="quarter" idx="1"/>
          </p:nvPr>
        </p:nvSpPr>
        <p:spPr>
          <a:xfrm>
            <a:off x="152400" y="1524000"/>
            <a:ext cx="8839200" cy="5105400"/>
          </a:xfrm>
        </p:spPr>
        <p:txBody>
          <a:bodyPr>
            <a:normAutofit/>
          </a:bodyPr>
          <a:lstStyle/>
          <a:p>
            <a:r>
              <a:rPr lang="en-US" sz="2000" b="1" dirty="0" smtClean="0">
                <a:solidFill>
                  <a:srgbClr val="FF0000"/>
                </a:solidFill>
              </a:rPr>
              <a:t>Antibonding Molecular Orbital </a:t>
            </a:r>
            <a:r>
              <a:rPr lang="en-US" sz="2000" b="1" dirty="0" smtClean="0"/>
              <a:t>– </a:t>
            </a:r>
            <a:r>
              <a:rPr lang="en-US" sz="2000" dirty="0" smtClean="0"/>
              <a:t>MOs with </a:t>
            </a:r>
            <a:r>
              <a:rPr lang="en-US" sz="2000" dirty="0" smtClean="0">
                <a:solidFill>
                  <a:srgbClr val="0000FF"/>
                </a:solidFill>
              </a:rPr>
              <a:t>electron density concentrated </a:t>
            </a:r>
            <a:r>
              <a:rPr lang="en-US" sz="2000" dirty="0" smtClean="0"/>
              <a:t>in regions other than between the atoms. </a:t>
            </a:r>
          </a:p>
          <a:p>
            <a:pPr lvl="1"/>
            <a:r>
              <a:rPr lang="en-US" sz="2000" dirty="0" err="1" smtClean="0">
                <a:solidFill>
                  <a:srgbClr val="0000FF"/>
                </a:solidFill>
              </a:rPr>
              <a:t>Anitbonding</a:t>
            </a:r>
            <a:r>
              <a:rPr lang="en-US" sz="2000" dirty="0" smtClean="0"/>
              <a:t> MOs have </a:t>
            </a:r>
            <a:r>
              <a:rPr lang="en-US" sz="2000" dirty="0" smtClean="0">
                <a:solidFill>
                  <a:srgbClr val="FF0000"/>
                </a:solidFill>
              </a:rPr>
              <a:t>higher energy and lower stability than the atomic orbitals </a:t>
            </a:r>
            <a:r>
              <a:rPr lang="en-US" sz="2000" dirty="0" smtClean="0"/>
              <a:t>from which it was formed.</a:t>
            </a:r>
          </a:p>
          <a:p>
            <a:r>
              <a:rPr lang="en-US" sz="2000" dirty="0" smtClean="0"/>
              <a:t>If the atomic orbitals have </a:t>
            </a:r>
            <a:r>
              <a:rPr lang="en-US" sz="2000" dirty="0" smtClean="0">
                <a:solidFill>
                  <a:srgbClr val="FF0000"/>
                </a:solidFill>
              </a:rPr>
              <a:t>different phases, </a:t>
            </a:r>
            <a:r>
              <a:rPr lang="en-US" sz="2000" dirty="0" smtClean="0"/>
              <a:t>they interfere </a:t>
            </a:r>
            <a:r>
              <a:rPr lang="en-US" sz="2000" dirty="0" smtClean="0">
                <a:solidFill>
                  <a:srgbClr val="0000FF"/>
                </a:solidFill>
              </a:rPr>
              <a:t>destructively </a:t>
            </a:r>
            <a:r>
              <a:rPr lang="en-US" sz="2000" dirty="0" smtClean="0"/>
              <a:t>and an </a:t>
            </a:r>
            <a:r>
              <a:rPr lang="en-US" sz="2000" dirty="0" smtClean="0">
                <a:solidFill>
                  <a:srgbClr val="FF0000"/>
                </a:solidFill>
              </a:rPr>
              <a:t>antibonding molecular orbital</a:t>
            </a:r>
            <a:r>
              <a:rPr lang="en-US" sz="2000" dirty="0" smtClean="0"/>
              <a:t> is formed.</a:t>
            </a:r>
            <a:endParaRPr lang="en-US" sz="2000" dirty="0"/>
          </a:p>
        </p:txBody>
      </p:sp>
      <p:sp>
        <p:nvSpPr>
          <p:cNvPr id="207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7873" name="Object 1"/>
          <p:cNvGraphicFramePr>
            <a:graphicFrameLocks noChangeAspect="1"/>
          </p:cNvGraphicFramePr>
          <p:nvPr/>
        </p:nvGraphicFramePr>
        <p:xfrm>
          <a:off x="685800" y="3657600"/>
          <a:ext cx="7772400" cy="2938968"/>
        </p:xfrm>
        <a:graphic>
          <a:graphicData uri="http://schemas.openxmlformats.org/presentationml/2006/ole">
            <p:oleObj spid="_x0000_s207873" name="CS ChemDraw Drawing" r:id="rId3" imgW="8583120" imgH="4032360" progId="ChemDraw.Document.6.0">
              <p:embed/>
            </p:oleObj>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763000" cy="990600"/>
          </a:xfrm>
        </p:spPr>
        <p:txBody>
          <a:bodyPr>
            <a:noAutofit/>
          </a:bodyPr>
          <a:lstStyle/>
          <a:p>
            <a:r>
              <a:rPr lang="en-US" sz="3600" dirty="0" smtClean="0"/>
              <a:t> </a:t>
            </a:r>
            <a:r>
              <a:rPr lang="en-US" sz="3200" b="1" dirty="0" smtClean="0">
                <a:solidFill>
                  <a:srgbClr val="FF0000"/>
                </a:solidFill>
              </a:rPr>
              <a:t>Linear Combination of Atomic Orbitals (LCAO)</a:t>
            </a:r>
            <a:endParaRPr lang="en-US" sz="3200" dirty="0">
              <a:solidFill>
                <a:srgbClr val="FF0000"/>
              </a:solidFill>
            </a:endParaRPr>
          </a:p>
        </p:txBody>
      </p:sp>
      <p:sp>
        <p:nvSpPr>
          <p:cNvPr id="3" name="Content Placeholder 2"/>
          <p:cNvSpPr>
            <a:spLocks noGrp="1"/>
          </p:cNvSpPr>
          <p:nvPr>
            <p:ph sz="quarter" idx="1"/>
          </p:nvPr>
        </p:nvSpPr>
        <p:spPr>
          <a:xfrm>
            <a:off x="228600" y="1524000"/>
            <a:ext cx="8763000" cy="5105400"/>
          </a:xfrm>
        </p:spPr>
        <p:txBody>
          <a:bodyPr>
            <a:normAutofit/>
          </a:bodyPr>
          <a:lstStyle/>
          <a:p>
            <a:r>
              <a:rPr lang="en-US" sz="2000" dirty="0" smtClean="0"/>
              <a:t>LCAO, is a quantum </a:t>
            </a:r>
            <a:r>
              <a:rPr lang="en-US" sz="2000" dirty="0" smtClean="0">
                <a:solidFill>
                  <a:srgbClr val="FF0000"/>
                </a:solidFill>
              </a:rPr>
              <a:t>superposition of atomic orbitals </a:t>
            </a:r>
            <a:r>
              <a:rPr lang="en-US" sz="2000" dirty="0" smtClean="0"/>
              <a:t>and a technique for </a:t>
            </a:r>
            <a:r>
              <a:rPr lang="en-US" sz="2000" dirty="0" smtClean="0">
                <a:solidFill>
                  <a:srgbClr val="0000FF"/>
                </a:solidFill>
              </a:rPr>
              <a:t>calculating molecular orbitals </a:t>
            </a:r>
            <a:r>
              <a:rPr lang="en-US" sz="2000" dirty="0" smtClean="0"/>
              <a:t>in quantum chemistry.</a:t>
            </a:r>
          </a:p>
          <a:p>
            <a:r>
              <a:rPr lang="en-US" sz="2000" dirty="0" smtClean="0"/>
              <a:t>This supposes that we </a:t>
            </a:r>
            <a:r>
              <a:rPr lang="en-US" sz="2000" dirty="0" smtClean="0">
                <a:solidFill>
                  <a:srgbClr val="FF00FF"/>
                </a:solidFill>
              </a:rPr>
              <a:t>can construct molecular orbitals</a:t>
            </a:r>
            <a:r>
              <a:rPr lang="en-US" sz="2000" dirty="0" smtClean="0"/>
              <a:t> from linear superposition of atomic orbitals centered on individual atoms.</a:t>
            </a:r>
          </a:p>
          <a:p>
            <a:r>
              <a:rPr lang="en-US" sz="2000" dirty="0" smtClean="0">
                <a:sym typeface="Symbol"/>
              </a:rPr>
              <a:t> It can be expressed as; </a:t>
            </a:r>
            <a:r>
              <a:rPr lang="en-US" sz="2000" dirty="0" smtClean="0">
                <a:solidFill>
                  <a:srgbClr val="FF0000"/>
                </a:solidFill>
                <a:sym typeface="Symbol"/>
              </a:rPr>
              <a:t></a:t>
            </a:r>
            <a:r>
              <a:rPr lang="en-US" sz="2000" baseline="-25000" dirty="0" smtClean="0">
                <a:solidFill>
                  <a:srgbClr val="FF0000"/>
                </a:solidFill>
              </a:rPr>
              <a:t>+</a:t>
            </a:r>
            <a:r>
              <a:rPr lang="en-US" sz="2000" dirty="0" smtClean="0">
                <a:solidFill>
                  <a:srgbClr val="FF0000"/>
                </a:solidFill>
              </a:rPr>
              <a:t>= c</a:t>
            </a:r>
            <a:r>
              <a:rPr lang="en-US" sz="2000" baseline="-25000" dirty="0" smtClean="0">
                <a:solidFill>
                  <a:srgbClr val="FF0000"/>
                </a:solidFill>
              </a:rPr>
              <a:t>a+</a:t>
            </a:r>
            <a:r>
              <a:rPr lang="en-US" sz="2000" dirty="0" smtClean="0">
                <a:solidFill>
                  <a:srgbClr val="FF0000"/>
                </a:solidFill>
                <a:sym typeface="Symbol"/>
              </a:rPr>
              <a:t></a:t>
            </a:r>
            <a:r>
              <a:rPr lang="en-US" sz="2000" baseline="-25000" dirty="0" smtClean="0">
                <a:solidFill>
                  <a:srgbClr val="FF0000"/>
                </a:solidFill>
              </a:rPr>
              <a:t>a</a:t>
            </a:r>
            <a:r>
              <a:rPr lang="en-US" sz="2000" dirty="0" smtClean="0">
                <a:solidFill>
                  <a:srgbClr val="FF0000"/>
                </a:solidFill>
              </a:rPr>
              <a:t>+ </a:t>
            </a:r>
            <a:r>
              <a:rPr lang="en-US" sz="2000" dirty="0" err="1" smtClean="0">
                <a:solidFill>
                  <a:srgbClr val="FF0000"/>
                </a:solidFill>
              </a:rPr>
              <a:t>c</a:t>
            </a:r>
            <a:r>
              <a:rPr lang="en-US" sz="2000" baseline="-25000" dirty="0" err="1" smtClean="0">
                <a:solidFill>
                  <a:srgbClr val="FF0000"/>
                </a:solidFill>
              </a:rPr>
              <a:t>b</a:t>
            </a:r>
            <a:r>
              <a:rPr lang="en-US" sz="2000" baseline="-25000" dirty="0" smtClean="0">
                <a:solidFill>
                  <a:srgbClr val="FF0000"/>
                </a:solidFill>
              </a:rPr>
              <a:t>+</a:t>
            </a:r>
            <a:r>
              <a:rPr lang="en-US" sz="2000" dirty="0" smtClean="0">
                <a:solidFill>
                  <a:srgbClr val="FF0000"/>
                </a:solidFill>
                <a:sym typeface="Symbol"/>
              </a:rPr>
              <a:t></a:t>
            </a:r>
            <a:r>
              <a:rPr lang="en-US" sz="2000" baseline="-25000" dirty="0" smtClean="0">
                <a:solidFill>
                  <a:srgbClr val="FF0000"/>
                </a:solidFill>
              </a:rPr>
              <a:t>b</a:t>
            </a:r>
            <a:r>
              <a:rPr lang="en-US" sz="2000" dirty="0" smtClean="0"/>
              <a:t>   </a:t>
            </a:r>
            <a:r>
              <a:rPr lang="en-US" sz="2000" dirty="0" smtClean="0">
                <a:solidFill>
                  <a:srgbClr val="0000FF"/>
                </a:solidFill>
              </a:rPr>
              <a:t>or          </a:t>
            </a:r>
            <a:r>
              <a:rPr lang="en-US" sz="2000" dirty="0" smtClean="0">
                <a:solidFill>
                  <a:srgbClr val="0000FF"/>
                </a:solidFill>
                <a:sym typeface="Symbol"/>
              </a:rPr>
              <a:t></a:t>
            </a:r>
            <a:r>
              <a:rPr lang="en-US" sz="2000" baseline="-25000" dirty="0" smtClean="0">
                <a:solidFill>
                  <a:srgbClr val="0000FF"/>
                </a:solidFill>
              </a:rPr>
              <a:t>-</a:t>
            </a:r>
            <a:r>
              <a:rPr lang="en-US" sz="2000" dirty="0" smtClean="0">
                <a:solidFill>
                  <a:srgbClr val="0000FF"/>
                </a:solidFill>
              </a:rPr>
              <a:t>= c</a:t>
            </a:r>
            <a:r>
              <a:rPr lang="en-US" sz="2000" baseline="-25000" dirty="0" smtClean="0">
                <a:solidFill>
                  <a:srgbClr val="0000FF"/>
                </a:solidFill>
              </a:rPr>
              <a:t>a-</a:t>
            </a:r>
            <a:r>
              <a:rPr lang="en-US" sz="2000" dirty="0" smtClean="0">
                <a:solidFill>
                  <a:srgbClr val="0000FF"/>
                </a:solidFill>
                <a:sym typeface="Symbol"/>
              </a:rPr>
              <a:t></a:t>
            </a:r>
            <a:r>
              <a:rPr lang="en-US" sz="2000" baseline="-25000" dirty="0" smtClean="0">
                <a:solidFill>
                  <a:srgbClr val="0000FF"/>
                </a:solidFill>
              </a:rPr>
              <a:t>a</a:t>
            </a:r>
            <a:r>
              <a:rPr lang="en-US" sz="2000" dirty="0" smtClean="0">
                <a:solidFill>
                  <a:srgbClr val="0000FF"/>
                </a:solidFill>
              </a:rPr>
              <a:t>-</a:t>
            </a:r>
            <a:r>
              <a:rPr lang="en-US" sz="2000" dirty="0" err="1" smtClean="0">
                <a:solidFill>
                  <a:srgbClr val="0000FF"/>
                </a:solidFill>
              </a:rPr>
              <a:t>c</a:t>
            </a:r>
            <a:r>
              <a:rPr lang="en-US" sz="2000" baseline="-25000" dirty="0" err="1" smtClean="0">
                <a:solidFill>
                  <a:srgbClr val="0000FF"/>
                </a:solidFill>
              </a:rPr>
              <a:t>b</a:t>
            </a:r>
            <a:r>
              <a:rPr lang="en-US" sz="2000" baseline="-25000" dirty="0" smtClean="0">
                <a:solidFill>
                  <a:srgbClr val="0000FF"/>
                </a:solidFill>
              </a:rPr>
              <a:t>-</a:t>
            </a:r>
            <a:r>
              <a:rPr lang="en-US" sz="2000" dirty="0" smtClean="0">
                <a:solidFill>
                  <a:srgbClr val="0000FF"/>
                </a:solidFill>
                <a:sym typeface="Symbol"/>
              </a:rPr>
              <a:t></a:t>
            </a:r>
            <a:r>
              <a:rPr lang="en-US" sz="2000" baseline="-25000" dirty="0" smtClean="0">
                <a:solidFill>
                  <a:srgbClr val="0000FF"/>
                </a:solidFill>
              </a:rPr>
              <a:t>b</a:t>
            </a:r>
            <a:r>
              <a:rPr lang="en-US" sz="2000" dirty="0" smtClean="0">
                <a:solidFill>
                  <a:srgbClr val="0000FF"/>
                </a:solidFill>
              </a:rPr>
              <a:t>   </a:t>
            </a:r>
          </a:p>
          <a:p>
            <a:pPr lvl="1"/>
            <a:r>
              <a:rPr lang="en-US" sz="1700" dirty="0" smtClean="0"/>
              <a:t>where </a:t>
            </a:r>
            <a:r>
              <a:rPr lang="en-US" sz="1700" dirty="0" smtClean="0">
                <a:solidFill>
                  <a:srgbClr val="0000FF"/>
                </a:solidFill>
                <a:sym typeface="Symbol"/>
              </a:rPr>
              <a:t></a:t>
            </a:r>
            <a:r>
              <a:rPr lang="en-US" sz="1700" dirty="0" smtClean="0">
                <a:solidFill>
                  <a:srgbClr val="0000FF"/>
                </a:solidFill>
              </a:rPr>
              <a:t> is the molecular wave function, </a:t>
            </a:r>
            <a:r>
              <a:rPr lang="en-US" sz="1700" dirty="0" smtClean="0">
                <a:solidFill>
                  <a:srgbClr val="0000FF"/>
                </a:solidFill>
                <a:sym typeface="Symbol"/>
              </a:rPr>
              <a:t></a:t>
            </a:r>
            <a:r>
              <a:rPr lang="en-US" sz="1700" baseline="-25000" dirty="0" smtClean="0">
                <a:solidFill>
                  <a:srgbClr val="0000FF"/>
                </a:solidFill>
              </a:rPr>
              <a:t>a</a:t>
            </a:r>
            <a:r>
              <a:rPr lang="en-US" sz="1700" dirty="0" smtClean="0">
                <a:solidFill>
                  <a:srgbClr val="0000FF"/>
                </a:solidFill>
              </a:rPr>
              <a:t> and </a:t>
            </a:r>
            <a:r>
              <a:rPr lang="en-US" sz="1700" dirty="0" smtClean="0">
                <a:solidFill>
                  <a:srgbClr val="0000FF"/>
                </a:solidFill>
                <a:sym typeface="Symbol"/>
              </a:rPr>
              <a:t></a:t>
            </a:r>
            <a:r>
              <a:rPr lang="en-US" sz="1700" baseline="-25000" dirty="0" smtClean="0">
                <a:solidFill>
                  <a:srgbClr val="0000FF"/>
                </a:solidFill>
              </a:rPr>
              <a:t>b</a:t>
            </a:r>
            <a:r>
              <a:rPr lang="en-US" sz="1700" dirty="0" smtClean="0">
                <a:solidFill>
                  <a:srgbClr val="0000FF"/>
                </a:solidFill>
              </a:rPr>
              <a:t> </a:t>
            </a:r>
            <a:r>
              <a:rPr lang="en-US" sz="1700" dirty="0" smtClean="0"/>
              <a:t>  are atomic wave functions, </a:t>
            </a:r>
            <a:r>
              <a:rPr lang="en-US" sz="1700" dirty="0" smtClean="0">
                <a:solidFill>
                  <a:srgbClr val="FF0000"/>
                </a:solidFill>
              </a:rPr>
              <a:t>and c</a:t>
            </a:r>
            <a:r>
              <a:rPr lang="en-US" sz="1700" baseline="-25000" dirty="0" smtClean="0">
                <a:solidFill>
                  <a:srgbClr val="FF0000"/>
                </a:solidFill>
              </a:rPr>
              <a:t>a</a:t>
            </a:r>
            <a:r>
              <a:rPr lang="en-US" sz="1700" dirty="0" smtClean="0">
                <a:solidFill>
                  <a:srgbClr val="FF0000"/>
                </a:solidFill>
              </a:rPr>
              <a:t>, and </a:t>
            </a:r>
            <a:r>
              <a:rPr lang="en-US" sz="1700" dirty="0" err="1" smtClean="0">
                <a:solidFill>
                  <a:srgbClr val="FF0000"/>
                </a:solidFill>
              </a:rPr>
              <a:t>c</a:t>
            </a:r>
            <a:r>
              <a:rPr lang="en-US" sz="1700" baseline="-25000" dirty="0" err="1" smtClean="0">
                <a:solidFill>
                  <a:srgbClr val="FF0000"/>
                </a:solidFill>
              </a:rPr>
              <a:t>b</a:t>
            </a:r>
            <a:r>
              <a:rPr lang="en-US" sz="1700" dirty="0" smtClean="0">
                <a:solidFill>
                  <a:srgbClr val="FF0000"/>
                </a:solidFill>
              </a:rPr>
              <a:t> </a:t>
            </a:r>
            <a:r>
              <a:rPr lang="en-US" sz="1700" dirty="0" smtClean="0"/>
              <a:t>are adjustable mixing coefficients.</a:t>
            </a:r>
          </a:p>
          <a:p>
            <a:r>
              <a:rPr lang="en-US" sz="2000" dirty="0" smtClean="0"/>
              <a:t>The coefficients can be </a:t>
            </a:r>
            <a:r>
              <a:rPr lang="en-US" sz="2000" dirty="0" smtClean="0">
                <a:solidFill>
                  <a:srgbClr val="0000FF"/>
                </a:solidFill>
              </a:rPr>
              <a:t>equal or unequal, positive or negative,</a:t>
            </a:r>
            <a:r>
              <a:rPr lang="en-US" sz="2000" dirty="0" smtClean="0"/>
              <a:t> depending on the individual orbitals and their energies.</a:t>
            </a:r>
          </a:p>
          <a:p>
            <a:endParaRPr lang="en-US" sz="2000" b="1" dirty="0"/>
          </a:p>
        </p:txBody>
      </p:sp>
      <p:pic>
        <p:nvPicPr>
          <p:cNvPr id="4" name="Picture 3"/>
          <p:cNvPicPr/>
          <p:nvPr/>
        </p:nvPicPr>
        <p:blipFill>
          <a:blip r:embed="rId2" cstate="print"/>
          <a:srcRect l="8008" r="2622" b="8923"/>
          <a:stretch>
            <a:fillRect/>
          </a:stretch>
        </p:blipFill>
        <p:spPr bwMode="auto">
          <a:xfrm>
            <a:off x="1371600" y="4648200"/>
            <a:ext cx="5303520" cy="20116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LCAO</a:t>
            </a:r>
            <a:endParaRPr lang="en-US" dirty="0"/>
          </a:p>
        </p:txBody>
      </p:sp>
      <p:sp>
        <p:nvSpPr>
          <p:cNvPr id="3" name="Content Placeholder 2"/>
          <p:cNvSpPr>
            <a:spLocks noGrp="1"/>
          </p:cNvSpPr>
          <p:nvPr>
            <p:ph sz="quarter" idx="1"/>
          </p:nvPr>
        </p:nvSpPr>
        <p:spPr>
          <a:xfrm>
            <a:off x="152400" y="1524000"/>
            <a:ext cx="8839200" cy="5105400"/>
          </a:xfrm>
        </p:spPr>
        <p:txBody>
          <a:bodyPr>
            <a:normAutofit fontScale="92500" lnSpcReduction="10000"/>
          </a:bodyPr>
          <a:lstStyle/>
          <a:p>
            <a:r>
              <a:rPr lang="en-US" sz="2300" dirty="0" smtClean="0">
                <a:solidFill>
                  <a:srgbClr val="0000FF"/>
                </a:solidFill>
              </a:rPr>
              <a:t>Three conditions</a:t>
            </a:r>
            <a:r>
              <a:rPr lang="en-US" sz="2300" dirty="0" smtClean="0"/>
              <a:t> are essential for overlap to lead to bonding.</a:t>
            </a:r>
          </a:p>
          <a:p>
            <a:pPr>
              <a:buNone/>
            </a:pPr>
            <a:r>
              <a:rPr lang="en-US" sz="2300" dirty="0" smtClean="0"/>
              <a:t>1. The </a:t>
            </a:r>
            <a:r>
              <a:rPr lang="en-US" sz="2300" dirty="0" smtClean="0">
                <a:solidFill>
                  <a:srgbClr val="0000FF"/>
                </a:solidFill>
              </a:rPr>
              <a:t>symmetry of the orbitals </a:t>
            </a:r>
            <a:r>
              <a:rPr lang="en-US" sz="2300" dirty="0" smtClean="0"/>
              <a:t>must be such that regions with the same sign of + overlap. </a:t>
            </a:r>
          </a:p>
          <a:p>
            <a:pPr>
              <a:buNone/>
            </a:pPr>
            <a:r>
              <a:rPr lang="en-US" sz="2300" dirty="0" smtClean="0"/>
              <a:t>2. The </a:t>
            </a:r>
            <a:r>
              <a:rPr lang="en-US" sz="2300" dirty="0" smtClean="0">
                <a:solidFill>
                  <a:srgbClr val="FF0000"/>
                </a:solidFill>
              </a:rPr>
              <a:t>energies of the atomic orbitals </a:t>
            </a:r>
            <a:r>
              <a:rPr lang="en-US" sz="2300" dirty="0" smtClean="0"/>
              <a:t>must be similar.</a:t>
            </a:r>
          </a:p>
          <a:p>
            <a:pPr>
              <a:buNone/>
            </a:pPr>
            <a:r>
              <a:rPr lang="en-US" sz="2300" dirty="0" smtClean="0"/>
              <a:t>3. The </a:t>
            </a:r>
            <a:r>
              <a:rPr lang="en-US" sz="2300" dirty="0" smtClean="0">
                <a:solidFill>
                  <a:srgbClr val="0000FF"/>
                </a:solidFill>
              </a:rPr>
              <a:t>distance</a:t>
            </a:r>
            <a:r>
              <a:rPr lang="en-US" sz="2300" dirty="0" smtClean="0"/>
              <a:t> between the atoms must be </a:t>
            </a:r>
            <a:r>
              <a:rPr lang="en-US" sz="2300" dirty="0" smtClean="0">
                <a:solidFill>
                  <a:srgbClr val="0000FF"/>
                </a:solidFill>
              </a:rPr>
              <a:t>short enough</a:t>
            </a:r>
            <a:r>
              <a:rPr lang="en-US" sz="2300" dirty="0" smtClean="0"/>
              <a:t> to provide good overlap of the orbitals</a:t>
            </a:r>
          </a:p>
          <a:p>
            <a:pPr>
              <a:buNone/>
            </a:pPr>
            <a:endParaRPr lang="en-US" sz="2300" dirty="0" smtClean="0"/>
          </a:p>
          <a:p>
            <a:pPr>
              <a:buNone/>
            </a:pPr>
            <a:r>
              <a:rPr lang="en-US" sz="3200" dirty="0" smtClean="0">
                <a:solidFill>
                  <a:srgbClr val="0000FF"/>
                </a:solidFill>
              </a:rPr>
              <a:t>  Types of Bonds in Molecular orbital</a:t>
            </a:r>
          </a:p>
          <a:p>
            <a:pPr>
              <a:buNone/>
            </a:pPr>
            <a:r>
              <a:rPr lang="en-US" sz="2400" b="1" dirty="0" smtClean="0">
                <a:solidFill>
                  <a:srgbClr val="FF0000"/>
                </a:solidFill>
              </a:rPr>
              <a:t>Sigma Bonds</a:t>
            </a:r>
            <a:r>
              <a:rPr lang="en-US" sz="2400" b="1" dirty="0" smtClean="0"/>
              <a:t>- </a:t>
            </a:r>
            <a:r>
              <a:rPr lang="en-US" sz="2400" dirty="0" smtClean="0"/>
              <a:t>Molecular orbitals that are </a:t>
            </a:r>
            <a:r>
              <a:rPr lang="en-US" sz="2400" dirty="0" smtClean="0">
                <a:solidFill>
                  <a:srgbClr val="0000FF"/>
                </a:solidFill>
              </a:rPr>
              <a:t>symmetrical about the axis of the bond</a:t>
            </a:r>
            <a:r>
              <a:rPr lang="en-US" sz="2400" dirty="0" smtClean="0"/>
              <a:t> are called sigma molecular orbitals, often abbreviated by the Greek letter </a:t>
            </a:r>
            <a:r>
              <a:rPr lang="en-US" sz="2400" dirty="0" smtClean="0">
                <a:solidFill>
                  <a:srgbClr val="FF0000"/>
                </a:solidFill>
              </a:rPr>
              <a:t>σ</a:t>
            </a:r>
            <a:r>
              <a:rPr lang="en-US" sz="2400" dirty="0" smtClean="0"/>
              <a:t>.</a:t>
            </a:r>
          </a:p>
          <a:p>
            <a:r>
              <a:rPr lang="en-US" sz="2400" dirty="0" smtClean="0"/>
              <a:t>There are two types of sigma orbitals formed, </a:t>
            </a:r>
            <a:r>
              <a:rPr lang="en-US" sz="2400" dirty="0" smtClean="0">
                <a:solidFill>
                  <a:srgbClr val="FF0000"/>
                </a:solidFill>
              </a:rPr>
              <a:t>bonding sigma orbitals (σ)  </a:t>
            </a:r>
            <a:r>
              <a:rPr lang="en-US" sz="2400" dirty="0" smtClean="0"/>
              <a:t>and </a:t>
            </a:r>
            <a:r>
              <a:rPr lang="en-US" sz="2400" dirty="0" smtClean="0">
                <a:solidFill>
                  <a:srgbClr val="FF00FF"/>
                </a:solidFill>
              </a:rPr>
              <a:t>antibonding sigma orbitals (σ*)</a:t>
            </a:r>
            <a:r>
              <a:rPr lang="en-US" sz="2400" dirty="0" smtClean="0"/>
              <a:t>.</a:t>
            </a:r>
          </a:p>
          <a:p>
            <a:r>
              <a:rPr lang="en-US" sz="2400" dirty="0" err="1" smtClean="0">
                <a:solidFill>
                  <a:srgbClr val="0000FF"/>
                </a:solidFill>
              </a:rPr>
              <a:t>σs</a:t>
            </a:r>
            <a:r>
              <a:rPr lang="en-US" sz="2400" dirty="0" smtClean="0">
                <a:solidFill>
                  <a:srgbClr val="0000FF"/>
                </a:solidFill>
              </a:rPr>
              <a:t>, σ*s, σ2p, σ*2p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00FF"/>
                </a:solidFill>
              </a:rPr>
              <a:t>Types of Bonds in Molecular orbital</a:t>
            </a:r>
            <a:endParaRPr lang="en-US" sz="3600" dirty="0"/>
          </a:p>
        </p:txBody>
      </p:sp>
      <p:sp>
        <p:nvSpPr>
          <p:cNvPr id="3" name="Content Placeholder 2"/>
          <p:cNvSpPr>
            <a:spLocks noGrp="1"/>
          </p:cNvSpPr>
          <p:nvPr>
            <p:ph sz="quarter" idx="1"/>
          </p:nvPr>
        </p:nvSpPr>
        <p:spPr>
          <a:xfrm>
            <a:off x="228600" y="1524000"/>
            <a:ext cx="8763000" cy="5105400"/>
          </a:xfrm>
        </p:spPr>
        <p:txBody>
          <a:bodyPr>
            <a:normAutofit/>
          </a:bodyPr>
          <a:lstStyle/>
          <a:p>
            <a:pPr>
              <a:buNone/>
            </a:pPr>
            <a:r>
              <a:rPr lang="en-US" sz="2400" b="1" dirty="0" smtClean="0">
                <a:solidFill>
                  <a:srgbClr val="0000FF"/>
                </a:solidFill>
              </a:rPr>
              <a:t>Pi Bonds-</a:t>
            </a:r>
            <a:r>
              <a:rPr lang="en-US" sz="2300" dirty="0" smtClean="0">
                <a:solidFill>
                  <a:srgbClr val="0000FF"/>
                </a:solidFill>
              </a:rPr>
              <a:t> </a:t>
            </a:r>
            <a:r>
              <a:rPr lang="en-US" sz="2300" dirty="0" smtClean="0"/>
              <a:t>the covalent bond formed by </a:t>
            </a:r>
            <a:r>
              <a:rPr lang="en-US" sz="2300" dirty="0" smtClean="0">
                <a:solidFill>
                  <a:srgbClr val="FF0000"/>
                </a:solidFill>
              </a:rPr>
              <a:t>sidewise overlapping </a:t>
            </a:r>
            <a:r>
              <a:rPr lang="en-US" sz="2300" dirty="0" smtClean="0"/>
              <a:t>of atomic orbitals.</a:t>
            </a:r>
          </a:p>
          <a:p>
            <a:r>
              <a:rPr lang="en-US" sz="2300" dirty="0" smtClean="0"/>
              <a:t>In this bond, the electron density is present above and below the </a:t>
            </a:r>
            <a:r>
              <a:rPr lang="en-US" sz="2300" dirty="0" err="1" smtClean="0">
                <a:solidFill>
                  <a:srgbClr val="0000FF"/>
                </a:solidFill>
              </a:rPr>
              <a:t>internuclear</a:t>
            </a:r>
            <a:r>
              <a:rPr lang="en-US" sz="2300" dirty="0" smtClean="0">
                <a:solidFill>
                  <a:srgbClr val="0000FF"/>
                </a:solidFill>
              </a:rPr>
              <a:t> axis.</a:t>
            </a:r>
          </a:p>
          <a:p>
            <a:r>
              <a:rPr lang="en-US" sz="2300" dirty="0" smtClean="0"/>
              <a:t>In the </a:t>
            </a:r>
            <a:r>
              <a:rPr lang="en-US" sz="2300" dirty="0" smtClean="0">
                <a:solidFill>
                  <a:srgbClr val="0000FF"/>
                </a:solidFill>
              </a:rPr>
              <a:t>pi bonding</a:t>
            </a:r>
            <a:r>
              <a:rPr lang="en-US" sz="2300" dirty="0" smtClean="0"/>
              <a:t>, there are an overlap of atomic orbitals in between </a:t>
            </a:r>
            <a:r>
              <a:rPr lang="en-US" sz="2300" dirty="0" err="1" smtClean="0">
                <a:solidFill>
                  <a:srgbClr val="0000FF"/>
                </a:solidFill>
              </a:rPr>
              <a:t>p</a:t>
            </a:r>
            <a:r>
              <a:rPr lang="en-US" sz="2300" baseline="-25000" dirty="0" err="1" smtClean="0">
                <a:solidFill>
                  <a:srgbClr val="0000FF"/>
                </a:solidFill>
              </a:rPr>
              <a:t>y</a:t>
            </a:r>
            <a:r>
              <a:rPr lang="en-US" sz="2300" dirty="0" err="1" smtClean="0">
                <a:solidFill>
                  <a:srgbClr val="0000FF"/>
                </a:solidFill>
              </a:rPr>
              <a:t>-p</a:t>
            </a:r>
            <a:r>
              <a:rPr lang="en-US" sz="2300" baseline="-25000" dirty="0" err="1" smtClean="0">
                <a:solidFill>
                  <a:srgbClr val="0000FF"/>
                </a:solidFill>
              </a:rPr>
              <a:t>y</a:t>
            </a:r>
            <a:r>
              <a:rPr lang="en-US" sz="2300" baseline="-25000" dirty="0" smtClean="0">
                <a:solidFill>
                  <a:srgbClr val="0000FF"/>
                </a:solidFill>
              </a:rPr>
              <a:t> </a:t>
            </a:r>
            <a:r>
              <a:rPr lang="en-US" sz="2300" dirty="0" smtClean="0">
                <a:solidFill>
                  <a:srgbClr val="0000FF"/>
                </a:solidFill>
              </a:rPr>
              <a:t>and </a:t>
            </a:r>
            <a:r>
              <a:rPr lang="en-US" sz="2300" dirty="0" err="1" smtClean="0">
                <a:solidFill>
                  <a:srgbClr val="0000FF"/>
                </a:solidFill>
              </a:rPr>
              <a:t>p</a:t>
            </a:r>
            <a:r>
              <a:rPr lang="en-US" sz="2300" baseline="-25000" dirty="0" err="1" smtClean="0">
                <a:solidFill>
                  <a:srgbClr val="0000FF"/>
                </a:solidFill>
              </a:rPr>
              <a:t>z</a:t>
            </a:r>
            <a:r>
              <a:rPr lang="en-US" sz="2300" dirty="0" err="1" smtClean="0">
                <a:solidFill>
                  <a:srgbClr val="0000FF"/>
                </a:solidFill>
              </a:rPr>
              <a:t>-p</a:t>
            </a:r>
            <a:r>
              <a:rPr lang="en-US" sz="2300" baseline="-25000" dirty="0" err="1" smtClean="0">
                <a:solidFill>
                  <a:srgbClr val="0000FF"/>
                </a:solidFill>
              </a:rPr>
              <a:t>z</a:t>
            </a:r>
            <a:r>
              <a:rPr lang="en-US" sz="2300" dirty="0" smtClean="0">
                <a:solidFill>
                  <a:srgbClr val="0000FF"/>
                </a:solidFill>
              </a:rPr>
              <a:t> </a:t>
            </a:r>
            <a:r>
              <a:rPr lang="en-US" sz="2300" dirty="0" smtClean="0"/>
              <a:t>orbitals to form </a:t>
            </a:r>
            <a:r>
              <a:rPr lang="en-US" sz="2300" dirty="0" smtClean="0">
                <a:solidFill>
                  <a:srgbClr val="FF0000"/>
                </a:solidFill>
              </a:rPr>
              <a:t>π</a:t>
            </a:r>
            <a:r>
              <a:rPr lang="en-US" sz="2300" baseline="-25000" dirty="0" smtClean="0">
                <a:solidFill>
                  <a:srgbClr val="FF0000"/>
                </a:solidFill>
              </a:rPr>
              <a:t>2py</a:t>
            </a:r>
            <a:r>
              <a:rPr lang="en-US" sz="2300" dirty="0" smtClean="0">
                <a:solidFill>
                  <a:srgbClr val="FF0000"/>
                </a:solidFill>
              </a:rPr>
              <a:t>, π</a:t>
            </a:r>
            <a:r>
              <a:rPr lang="en-US" sz="2300" baseline="-25000" dirty="0" smtClean="0">
                <a:solidFill>
                  <a:srgbClr val="FF0000"/>
                </a:solidFill>
              </a:rPr>
              <a:t>2pz</a:t>
            </a:r>
            <a:r>
              <a:rPr lang="en-US" sz="2300" dirty="0" smtClean="0">
                <a:solidFill>
                  <a:srgbClr val="FF0000"/>
                </a:solidFill>
              </a:rPr>
              <a:t> </a:t>
            </a:r>
            <a:r>
              <a:rPr lang="en-US" sz="2300" dirty="0" smtClean="0">
                <a:solidFill>
                  <a:srgbClr val="0000FF"/>
                </a:solidFill>
              </a:rPr>
              <a:t>bonding</a:t>
            </a:r>
            <a:r>
              <a:rPr lang="en-US" sz="2300" dirty="0" smtClean="0"/>
              <a:t> and </a:t>
            </a:r>
            <a:r>
              <a:rPr lang="en-US" sz="2300" dirty="0" smtClean="0">
                <a:solidFill>
                  <a:srgbClr val="FF0000"/>
                </a:solidFill>
              </a:rPr>
              <a:t>π*</a:t>
            </a:r>
            <a:r>
              <a:rPr lang="en-US" sz="2300" baseline="-25000" dirty="0" smtClean="0">
                <a:solidFill>
                  <a:srgbClr val="FF0000"/>
                </a:solidFill>
              </a:rPr>
              <a:t>2py</a:t>
            </a:r>
            <a:r>
              <a:rPr lang="en-US" sz="2300" dirty="0" smtClean="0">
                <a:solidFill>
                  <a:srgbClr val="FF0000"/>
                </a:solidFill>
              </a:rPr>
              <a:t>, π*</a:t>
            </a:r>
            <a:r>
              <a:rPr lang="en-US" sz="2300" baseline="-25000" dirty="0" smtClean="0">
                <a:solidFill>
                  <a:srgbClr val="FF0000"/>
                </a:solidFill>
              </a:rPr>
              <a:t>2pz</a:t>
            </a:r>
            <a:r>
              <a:rPr lang="en-US" sz="2300" dirty="0" smtClean="0">
                <a:solidFill>
                  <a:srgbClr val="FF0000"/>
                </a:solidFill>
              </a:rPr>
              <a:t> </a:t>
            </a:r>
            <a:r>
              <a:rPr lang="en-US" sz="2300" dirty="0" smtClean="0">
                <a:solidFill>
                  <a:srgbClr val="0000FF"/>
                </a:solidFill>
              </a:rPr>
              <a:t>antibonding</a:t>
            </a:r>
            <a:r>
              <a:rPr lang="en-US" sz="2300" dirty="0" smtClean="0"/>
              <a:t> molecular orbitals.</a:t>
            </a:r>
          </a:p>
          <a:p>
            <a:pPr>
              <a:buNone/>
            </a:pPr>
            <a:r>
              <a:rPr lang="en-US" sz="3200" dirty="0" smtClean="0"/>
              <a:t>	</a:t>
            </a:r>
            <a:endParaRPr lang="en-US" sz="2000" b="1" dirty="0"/>
          </a:p>
        </p:txBody>
      </p:sp>
      <p:sp>
        <p:nvSpPr>
          <p:cNvPr id="2109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92865" name="Object 1"/>
          <p:cNvGraphicFramePr>
            <a:graphicFrameLocks noChangeAspect="1"/>
          </p:cNvGraphicFramePr>
          <p:nvPr/>
        </p:nvGraphicFramePr>
        <p:xfrm>
          <a:off x="304800" y="4419600"/>
          <a:ext cx="4800600" cy="2209800"/>
        </p:xfrm>
        <a:graphic>
          <a:graphicData uri="http://schemas.openxmlformats.org/presentationml/2006/ole">
            <p:oleObj spid="_x0000_s292865" name="CS ChemDraw Drawing" r:id="rId3" imgW="7819560" imgH="3290760" progId="ChemDraw.Document.6.0">
              <p:embed/>
            </p:oleObj>
          </a:graphicData>
        </a:graphic>
      </p:graphicFrame>
      <p:pic>
        <p:nvPicPr>
          <p:cNvPr id="7" name="Picture 6" descr="2pz orbitals.jpg"/>
          <p:cNvPicPr/>
          <p:nvPr/>
        </p:nvPicPr>
        <p:blipFill>
          <a:blip r:embed="rId4" cstate="print"/>
          <a:srcRect l="7765" t="4211" r="676" b="5684"/>
          <a:stretch>
            <a:fillRect/>
          </a:stretch>
        </p:blipFill>
        <p:spPr bwMode="auto">
          <a:xfrm>
            <a:off x="5257800" y="4267200"/>
            <a:ext cx="38862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rgbClr val="0000FF"/>
                </a:solidFill>
              </a:rPr>
              <a:t>Determining Bond Order</a:t>
            </a:r>
            <a:endParaRPr lang="en-US" sz="3600" dirty="0">
              <a:solidFill>
                <a:srgbClr val="0000FF"/>
              </a:solidFill>
            </a:endParaRPr>
          </a:p>
        </p:txBody>
      </p:sp>
      <p:sp>
        <p:nvSpPr>
          <p:cNvPr id="3" name="Content Placeholder 2"/>
          <p:cNvSpPr>
            <a:spLocks noGrp="1"/>
          </p:cNvSpPr>
          <p:nvPr>
            <p:ph idx="1"/>
          </p:nvPr>
        </p:nvSpPr>
        <p:spPr>
          <a:xfrm>
            <a:off x="152400" y="1447800"/>
            <a:ext cx="8839200" cy="5181600"/>
          </a:xfrm>
        </p:spPr>
        <p:txBody>
          <a:bodyPr/>
          <a:lstStyle/>
          <a:p>
            <a:r>
              <a:rPr lang="en-US" sz="2000" dirty="0" smtClean="0"/>
              <a:t>Bond Order indicates the </a:t>
            </a:r>
            <a:r>
              <a:rPr lang="en-US" sz="2000" dirty="0" smtClean="0">
                <a:solidFill>
                  <a:srgbClr val="FF0000"/>
                </a:solidFill>
              </a:rPr>
              <a:t>strength of the bond, </a:t>
            </a:r>
            <a:r>
              <a:rPr lang="en-US" sz="2000" dirty="0" smtClean="0"/>
              <a:t>the higher the Bond Order the stronger the bond. </a:t>
            </a:r>
          </a:p>
          <a:p>
            <a:r>
              <a:rPr lang="en-US" sz="2000" dirty="0" smtClean="0"/>
              <a:t>Bond order can be calculated as follows: </a:t>
            </a:r>
          </a:p>
          <a:p>
            <a:pPr>
              <a:buNone/>
            </a:pPr>
            <a:endParaRPr lang="en-US" sz="2000" b="1" dirty="0" smtClean="0"/>
          </a:p>
          <a:p>
            <a:pPr>
              <a:buNone/>
            </a:pPr>
            <a:endParaRPr lang="en-US" sz="2000" dirty="0" smtClean="0">
              <a:solidFill>
                <a:srgbClr val="0000FF"/>
              </a:solidFill>
            </a:endParaRPr>
          </a:p>
          <a:p>
            <a:pPr>
              <a:buNone/>
            </a:pPr>
            <a:r>
              <a:rPr lang="en-US" sz="2000" dirty="0" err="1" smtClean="0">
                <a:solidFill>
                  <a:srgbClr val="0000FF"/>
                </a:solidFill>
              </a:rPr>
              <a:t>E.g</a:t>
            </a:r>
            <a:r>
              <a:rPr lang="en-US" sz="2000" dirty="0" smtClean="0">
                <a:solidFill>
                  <a:srgbClr val="0000FF"/>
                </a:solidFill>
              </a:rPr>
              <a:t>, H</a:t>
            </a:r>
            <a:r>
              <a:rPr lang="en-US" sz="2000" baseline="-25000" dirty="0" smtClean="0">
                <a:solidFill>
                  <a:srgbClr val="0000FF"/>
                </a:solidFill>
              </a:rPr>
              <a:t>2</a:t>
            </a:r>
            <a:r>
              <a:rPr lang="en-US" sz="2000" dirty="0" smtClean="0">
                <a:solidFill>
                  <a:srgbClr val="0000FF"/>
                </a:solidFill>
              </a:rPr>
              <a:t>, BO =½ (2 –0) = 1      </a:t>
            </a:r>
            <a:r>
              <a:rPr lang="en-US" sz="2000" dirty="0" smtClean="0"/>
              <a:t>H–H single bond will be formed.</a:t>
            </a:r>
          </a:p>
          <a:p>
            <a:r>
              <a:rPr lang="en-US" sz="2000" dirty="0" smtClean="0"/>
              <a:t>Bond order determines the stability of the molecule. </a:t>
            </a:r>
          </a:p>
          <a:p>
            <a:endParaRPr lang="en-US" sz="2000" b="1" dirty="0" smtClean="0"/>
          </a:p>
          <a:p>
            <a:endParaRPr lang="en-US" sz="2000" dirty="0"/>
          </a:p>
        </p:txBody>
      </p:sp>
      <p:sp>
        <p:nvSpPr>
          <p:cNvPr id="16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38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638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33400" y="2667000"/>
            <a:ext cx="7848600" cy="609600"/>
          </a:xfrm>
          <a:prstGeom prst="rect">
            <a:avLst/>
          </a:prstGeom>
          <a:noFill/>
        </p:spPr>
      </p:pic>
      <p:graphicFrame>
        <p:nvGraphicFramePr>
          <p:cNvPr id="9" name="Table 8"/>
          <p:cNvGraphicFramePr>
            <a:graphicFrameLocks noGrp="1"/>
          </p:cNvGraphicFramePr>
          <p:nvPr/>
        </p:nvGraphicFramePr>
        <p:xfrm>
          <a:off x="381000" y="4114800"/>
          <a:ext cx="8382000" cy="2178440"/>
        </p:xfrm>
        <a:graphic>
          <a:graphicData uri="http://schemas.openxmlformats.org/drawingml/2006/table">
            <a:tbl>
              <a:tblPr/>
              <a:tblGrid>
                <a:gridCol w="1768784"/>
                <a:gridCol w="4152370"/>
                <a:gridCol w="2460846"/>
              </a:tblGrid>
              <a:tr h="396240">
                <a:tc>
                  <a:txBody>
                    <a:bodyPr/>
                    <a:lstStyle/>
                    <a:p>
                      <a:pPr marL="0" marR="0">
                        <a:lnSpc>
                          <a:spcPct val="115000"/>
                        </a:lnSpc>
                        <a:spcBef>
                          <a:spcPts val="0"/>
                        </a:spcBef>
                        <a:spcAft>
                          <a:spcPts val="1000"/>
                        </a:spcAft>
                      </a:pPr>
                      <a:r>
                        <a:rPr lang="en-US" sz="2000" b="0" dirty="0">
                          <a:latin typeface="+mn-lt"/>
                          <a:ea typeface="Calibri"/>
                          <a:cs typeface="Times New Roman"/>
                        </a:rPr>
                        <a:t>Bond order </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0" dirty="0">
                          <a:latin typeface="+mn-lt"/>
                          <a:ea typeface="Calibri"/>
                          <a:cs typeface="Times New Roman"/>
                        </a:rPr>
                        <a:t>Type of bond and stability </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dirty="0">
                          <a:solidFill>
                            <a:srgbClr val="0000FF"/>
                          </a:solidFill>
                          <a:latin typeface="+mn-lt"/>
                          <a:ea typeface="Calibri"/>
                          <a:cs typeface="Times New Roman"/>
                        </a:rPr>
                        <a:t>Example </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240">
                <a:tc>
                  <a:txBody>
                    <a:bodyPr/>
                    <a:lstStyle/>
                    <a:p>
                      <a:pPr marL="0" marR="0">
                        <a:lnSpc>
                          <a:spcPct val="115000"/>
                        </a:lnSpc>
                        <a:spcBef>
                          <a:spcPts val="0"/>
                        </a:spcBef>
                        <a:spcAft>
                          <a:spcPts val="1000"/>
                        </a:spcAft>
                      </a:pPr>
                      <a:r>
                        <a:rPr lang="en-US" sz="2000" b="0">
                          <a:latin typeface="+mn-lt"/>
                          <a:ea typeface="Calibri"/>
                          <a:cs typeface="Times New Roman"/>
                        </a:rPr>
                        <a:t>0 </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0">
                          <a:latin typeface="+mn-lt"/>
                          <a:ea typeface="Calibri"/>
                          <a:cs typeface="Times New Roman"/>
                        </a:rPr>
                        <a:t>No bond &amp; not stable, </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dirty="0">
                          <a:solidFill>
                            <a:srgbClr val="0000FF"/>
                          </a:solidFill>
                          <a:latin typeface="+mn-lt"/>
                          <a:ea typeface="Calibri"/>
                          <a:cs typeface="Times New Roman"/>
                        </a:rPr>
                        <a:t>He</a:t>
                      </a:r>
                      <a:r>
                        <a:rPr lang="en-US" sz="2000" b="1" baseline="-25000" dirty="0">
                          <a:solidFill>
                            <a:srgbClr val="0000FF"/>
                          </a:solidFill>
                          <a:latin typeface="+mn-lt"/>
                          <a:ea typeface="Calibri"/>
                          <a:cs typeface="Times New Roman"/>
                        </a:rPr>
                        <a:t>2 </a:t>
                      </a:r>
                      <a:endParaRPr lang="en-US" sz="2000" b="1" dirty="0">
                        <a:solidFill>
                          <a:srgbClr val="0000FF"/>
                        </a:solidFill>
                        <a:latin typeface="+mn-lt"/>
                        <a:ea typeface="Calibri"/>
                        <a:cs typeface="Times New Roman"/>
                      </a:endParaRP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240">
                <a:tc>
                  <a:txBody>
                    <a:bodyPr/>
                    <a:lstStyle/>
                    <a:p>
                      <a:pPr marL="0" marR="0">
                        <a:lnSpc>
                          <a:spcPct val="115000"/>
                        </a:lnSpc>
                        <a:spcBef>
                          <a:spcPts val="0"/>
                        </a:spcBef>
                        <a:spcAft>
                          <a:spcPts val="1000"/>
                        </a:spcAft>
                      </a:pPr>
                      <a:r>
                        <a:rPr lang="en-US" sz="2000" b="0">
                          <a:latin typeface="+mn-lt"/>
                          <a:ea typeface="Calibri"/>
                          <a:cs typeface="Times New Roman"/>
                        </a:rPr>
                        <a:t>1 </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0">
                          <a:latin typeface="+mn-lt"/>
                          <a:ea typeface="Calibri"/>
                          <a:cs typeface="Times New Roman"/>
                        </a:rPr>
                        <a:t>Single bond, stable </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dirty="0">
                          <a:solidFill>
                            <a:srgbClr val="0000FF"/>
                          </a:solidFill>
                          <a:latin typeface="+mn-lt"/>
                          <a:ea typeface="Calibri"/>
                          <a:cs typeface="Times New Roman"/>
                        </a:rPr>
                        <a:t>H</a:t>
                      </a:r>
                      <a:r>
                        <a:rPr lang="en-US" sz="2000" b="1" baseline="-25000" dirty="0">
                          <a:solidFill>
                            <a:srgbClr val="0000FF"/>
                          </a:solidFill>
                          <a:latin typeface="+mn-lt"/>
                          <a:ea typeface="Calibri"/>
                          <a:cs typeface="Times New Roman"/>
                        </a:rPr>
                        <a:t>2</a:t>
                      </a:r>
                      <a:endParaRPr lang="en-US" sz="2000" b="1" dirty="0">
                        <a:solidFill>
                          <a:srgbClr val="0000FF"/>
                        </a:solidFill>
                        <a:latin typeface="+mn-lt"/>
                        <a:ea typeface="Calibri"/>
                        <a:cs typeface="Times New Roman"/>
                      </a:endParaRP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240">
                <a:tc>
                  <a:txBody>
                    <a:bodyPr/>
                    <a:lstStyle/>
                    <a:p>
                      <a:pPr marL="0" marR="0">
                        <a:lnSpc>
                          <a:spcPct val="115000"/>
                        </a:lnSpc>
                        <a:spcBef>
                          <a:spcPts val="0"/>
                        </a:spcBef>
                        <a:spcAft>
                          <a:spcPts val="1000"/>
                        </a:spcAft>
                      </a:pPr>
                      <a:r>
                        <a:rPr lang="en-US" sz="2000" b="0">
                          <a:latin typeface="+mn-lt"/>
                          <a:ea typeface="Calibri"/>
                          <a:cs typeface="Times New Roman"/>
                        </a:rPr>
                        <a:t>2 </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0">
                          <a:latin typeface="+mn-lt"/>
                          <a:ea typeface="Calibri"/>
                          <a:cs typeface="Times New Roman"/>
                        </a:rPr>
                        <a:t>Double bond, more stable </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dirty="0">
                          <a:solidFill>
                            <a:srgbClr val="0000FF"/>
                          </a:solidFill>
                          <a:latin typeface="+mn-lt"/>
                          <a:ea typeface="Calibri"/>
                          <a:cs typeface="Times New Roman"/>
                        </a:rPr>
                        <a:t>O</a:t>
                      </a:r>
                      <a:r>
                        <a:rPr lang="en-US" sz="2000" b="1" baseline="-25000" dirty="0">
                          <a:solidFill>
                            <a:srgbClr val="0000FF"/>
                          </a:solidFill>
                          <a:latin typeface="+mn-lt"/>
                          <a:ea typeface="Calibri"/>
                          <a:cs typeface="Times New Roman"/>
                        </a:rPr>
                        <a:t>2</a:t>
                      </a:r>
                      <a:endParaRPr lang="en-US" sz="2000" b="1" dirty="0">
                        <a:solidFill>
                          <a:srgbClr val="0000FF"/>
                        </a:solidFill>
                        <a:latin typeface="+mn-lt"/>
                        <a:ea typeface="Calibri"/>
                        <a:cs typeface="Times New Roman"/>
                      </a:endParaRP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240">
                <a:tc>
                  <a:txBody>
                    <a:bodyPr/>
                    <a:lstStyle/>
                    <a:p>
                      <a:pPr marL="0" marR="0">
                        <a:lnSpc>
                          <a:spcPct val="115000"/>
                        </a:lnSpc>
                        <a:spcBef>
                          <a:spcPts val="0"/>
                        </a:spcBef>
                        <a:spcAft>
                          <a:spcPts val="1000"/>
                        </a:spcAft>
                      </a:pPr>
                      <a:r>
                        <a:rPr lang="en-US" sz="2000" b="0" dirty="0">
                          <a:latin typeface="+mn-lt"/>
                          <a:ea typeface="Calibri"/>
                          <a:cs typeface="Times New Roman"/>
                        </a:rPr>
                        <a:t>3</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0" dirty="0">
                          <a:latin typeface="+mn-lt"/>
                          <a:ea typeface="Calibri"/>
                          <a:cs typeface="Times New Roman"/>
                        </a:rPr>
                        <a:t>Triple bond, very stable</a:t>
                      </a: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dirty="0">
                          <a:solidFill>
                            <a:srgbClr val="0000FF"/>
                          </a:solidFill>
                          <a:latin typeface="+mn-lt"/>
                          <a:ea typeface="Calibri"/>
                          <a:cs typeface="Times New Roman"/>
                        </a:rPr>
                        <a:t>N</a:t>
                      </a:r>
                      <a:r>
                        <a:rPr lang="en-US" sz="2000" b="1" baseline="-25000" dirty="0">
                          <a:solidFill>
                            <a:srgbClr val="0000FF"/>
                          </a:solidFill>
                          <a:latin typeface="+mn-lt"/>
                          <a:ea typeface="Calibri"/>
                          <a:cs typeface="Times New Roman"/>
                        </a:rPr>
                        <a:t>2</a:t>
                      </a:r>
                      <a:endParaRPr lang="en-US" sz="2000" b="1" dirty="0">
                        <a:solidFill>
                          <a:srgbClr val="0000FF"/>
                        </a:solidFill>
                        <a:latin typeface="+mn-lt"/>
                        <a:ea typeface="Calibri"/>
                        <a:cs typeface="Times New Roman"/>
                      </a:endParaRPr>
                    </a:p>
                  </a:txBody>
                  <a:tcPr marL="85168" marR="85168" marT="42584" marB="4258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Rectangle 9"/>
          <p:cNvSpPr/>
          <p:nvPr/>
        </p:nvSpPr>
        <p:spPr>
          <a:xfrm>
            <a:off x="152400" y="6324600"/>
            <a:ext cx="8991600" cy="338554"/>
          </a:xfrm>
          <a:prstGeom prst="rect">
            <a:avLst/>
          </a:prstGeom>
        </p:spPr>
        <p:txBody>
          <a:bodyPr wrap="square">
            <a:spAutoFit/>
          </a:bodyPr>
          <a:lstStyle/>
          <a:p>
            <a:pPr>
              <a:buFont typeface="Wingdings" pitchFamily="2" charset="2"/>
              <a:buChar char="v"/>
            </a:pPr>
            <a:r>
              <a:rPr lang="en-US" sz="1600" b="1" dirty="0" smtClean="0">
                <a:solidFill>
                  <a:srgbClr val="FF0000"/>
                </a:solidFill>
              </a:rPr>
              <a:t>MOT can more accurately describe partial bonds (for example in H</a:t>
            </a:r>
            <a:r>
              <a:rPr lang="en-US" sz="1600" b="1" baseline="-25000" dirty="0" smtClean="0">
                <a:solidFill>
                  <a:srgbClr val="FF0000"/>
                </a:solidFill>
              </a:rPr>
              <a:t>2</a:t>
            </a:r>
            <a:r>
              <a:rPr lang="en-US" sz="1600" b="1" baseline="30000" dirty="0" smtClean="0">
                <a:solidFill>
                  <a:srgbClr val="FF0000"/>
                </a:solidFill>
              </a:rPr>
              <a:t>+</a:t>
            </a:r>
            <a:r>
              <a:rPr lang="en-US" sz="1600" b="1" dirty="0" smtClean="0">
                <a:solidFill>
                  <a:srgbClr val="FF0000"/>
                </a:solidFill>
              </a:rPr>
              <a:t>, where the Bond Order =1/2)</a:t>
            </a:r>
            <a:endParaRPr lang="en-US" sz="1600" b="1" dirty="0">
              <a:solidFill>
                <a:srgbClr val="FF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00FF"/>
                </a:solidFill>
              </a:rPr>
              <a:t>Rules of MOT</a:t>
            </a:r>
            <a:endParaRPr lang="en-US" sz="3600" dirty="0">
              <a:solidFill>
                <a:srgbClr val="0000FF"/>
              </a:solidFill>
            </a:endParaRPr>
          </a:p>
        </p:txBody>
      </p:sp>
      <p:sp>
        <p:nvSpPr>
          <p:cNvPr id="3" name="Content Placeholder 2"/>
          <p:cNvSpPr>
            <a:spLocks noGrp="1"/>
          </p:cNvSpPr>
          <p:nvPr>
            <p:ph sz="quarter" idx="1"/>
          </p:nvPr>
        </p:nvSpPr>
        <p:spPr>
          <a:xfrm>
            <a:off x="152400" y="1524000"/>
            <a:ext cx="8763000" cy="5181600"/>
          </a:xfrm>
        </p:spPr>
        <p:txBody>
          <a:bodyPr>
            <a:noAutofit/>
          </a:bodyPr>
          <a:lstStyle/>
          <a:p>
            <a:pPr>
              <a:buNone/>
            </a:pPr>
            <a:r>
              <a:rPr lang="en-US" sz="2300" dirty="0" smtClean="0"/>
              <a:t>MO Theory has five basic rules</a:t>
            </a:r>
          </a:p>
          <a:p>
            <a:pPr>
              <a:lnSpc>
                <a:spcPct val="150000"/>
              </a:lnSpc>
              <a:buNone/>
            </a:pPr>
            <a:r>
              <a:rPr lang="en-US" sz="2300" dirty="0" smtClean="0"/>
              <a:t>1. </a:t>
            </a:r>
            <a:r>
              <a:rPr lang="en-US" sz="2300" dirty="0" smtClean="0">
                <a:solidFill>
                  <a:srgbClr val="0000FF"/>
                </a:solidFill>
              </a:rPr>
              <a:t>The number of molecular orbitals </a:t>
            </a:r>
            <a:r>
              <a:rPr lang="en-US" sz="2300" dirty="0" smtClean="0"/>
              <a:t>= </a:t>
            </a:r>
            <a:r>
              <a:rPr lang="en-US" sz="2300" dirty="0" smtClean="0">
                <a:solidFill>
                  <a:srgbClr val="FF0000"/>
                </a:solidFill>
              </a:rPr>
              <a:t>the number of atomic orbitals combined</a:t>
            </a:r>
            <a:r>
              <a:rPr lang="en-US" sz="2300" dirty="0" smtClean="0"/>
              <a:t>.</a:t>
            </a:r>
          </a:p>
          <a:p>
            <a:pPr>
              <a:lnSpc>
                <a:spcPct val="150000"/>
              </a:lnSpc>
              <a:buNone/>
            </a:pPr>
            <a:r>
              <a:rPr lang="en-US" sz="2300" dirty="0" smtClean="0"/>
              <a:t>2. Of the two MO's, one is a bonding orbital </a:t>
            </a:r>
            <a:r>
              <a:rPr lang="en-US" sz="2300" dirty="0" smtClean="0">
                <a:solidFill>
                  <a:srgbClr val="FF0000"/>
                </a:solidFill>
              </a:rPr>
              <a:t>(lower energy) </a:t>
            </a:r>
            <a:r>
              <a:rPr lang="en-US" sz="2300" dirty="0" smtClean="0"/>
              <a:t>and one is an anti-bonding orbital </a:t>
            </a:r>
            <a:r>
              <a:rPr lang="en-US" sz="2300" dirty="0" smtClean="0">
                <a:solidFill>
                  <a:srgbClr val="0000FF"/>
                </a:solidFill>
              </a:rPr>
              <a:t>(higher energy).</a:t>
            </a:r>
            <a:endParaRPr lang="en-US" sz="2300" dirty="0" smtClean="0"/>
          </a:p>
          <a:p>
            <a:pPr>
              <a:lnSpc>
                <a:spcPct val="150000"/>
              </a:lnSpc>
              <a:buNone/>
            </a:pPr>
            <a:r>
              <a:rPr lang="en-US" sz="2300" dirty="0" smtClean="0"/>
              <a:t>3. Electrons enter the lowest orbital available.</a:t>
            </a:r>
          </a:p>
          <a:p>
            <a:pPr>
              <a:lnSpc>
                <a:spcPct val="150000"/>
              </a:lnSpc>
              <a:buNone/>
            </a:pPr>
            <a:r>
              <a:rPr lang="en-US" sz="2300" dirty="0" smtClean="0"/>
              <a:t>4. The maximum # of electrons in an orbital is</a:t>
            </a:r>
            <a:r>
              <a:rPr lang="en-US" sz="2300" dirty="0" smtClean="0">
                <a:solidFill>
                  <a:srgbClr val="FF00FF"/>
                </a:solidFill>
              </a:rPr>
              <a:t> 2 </a:t>
            </a:r>
            <a:r>
              <a:rPr lang="en-US" sz="2300" dirty="0" smtClean="0"/>
              <a:t>(Pauli Exclusion Principle).</a:t>
            </a:r>
          </a:p>
          <a:p>
            <a:pPr>
              <a:lnSpc>
                <a:spcPct val="150000"/>
              </a:lnSpc>
              <a:buNone/>
            </a:pPr>
            <a:r>
              <a:rPr lang="en-US" sz="2300" dirty="0" smtClean="0"/>
              <a:t>5. Electrons </a:t>
            </a:r>
            <a:r>
              <a:rPr lang="en-US" sz="2300" dirty="0" smtClean="0">
                <a:solidFill>
                  <a:srgbClr val="0000FF"/>
                </a:solidFill>
              </a:rPr>
              <a:t>spread out </a:t>
            </a:r>
            <a:r>
              <a:rPr lang="en-US" sz="2300" dirty="0" smtClean="0"/>
              <a:t>before pairing up (</a:t>
            </a:r>
            <a:r>
              <a:rPr lang="en-US" sz="2300" dirty="0" err="1" smtClean="0"/>
              <a:t>Hund's</a:t>
            </a:r>
            <a:r>
              <a:rPr lang="en-US" sz="2300" dirty="0" smtClean="0"/>
              <a:t> Rule).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1352" cy="990600"/>
          </a:xfrm>
        </p:spPr>
        <p:txBody>
          <a:bodyPr>
            <a:noAutofit/>
          </a:bodyPr>
          <a:lstStyle/>
          <a:p>
            <a:r>
              <a:rPr lang="en-US" sz="3600" b="1" dirty="0" smtClean="0">
                <a:solidFill>
                  <a:srgbClr val="C30985"/>
                </a:solidFill>
              </a:rPr>
              <a:t>Drawing Molecular Orbital Diagrams</a:t>
            </a:r>
            <a:endParaRPr lang="en-US" sz="3600" dirty="0">
              <a:solidFill>
                <a:srgbClr val="C30985"/>
              </a:solidFill>
            </a:endParaRPr>
          </a:p>
        </p:txBody>
      </p:sp>
      <p:sp>
        <p:nvSpPr>
          <p:cNvPr id="3" name="Content Placeholder 2"/>
          <p:cNvSpPr>
            <a:spLocks noGrp="1"/>
          </p:cNvSpPr>
          <p:nvPr>
            <p:ph sz="quarter" idx="1"/>
          </p:nvPr>
        </p:nvSpPr>
        <p:spPr>
          <a:xfrm>
            <a:off x="152400" y="1524000"/>
            <a:ext cx="8763000" cy="5105400"/>
          </a:xfrm>
        </p:spPr>
        <p:txBody>
          <a:bodyPr>
            <a:normAutofit lnSpcReduction="10000"/>
          </a:bodyPr>
          <a:lstStyle/>
          <a:p>
            <a:pPr lvl="0"/>
            <a:r>
              <a:rPr lang="en-US" sz="2600" dirty="0" smtClean="0"/>
              <a:t>Determine the number of </a:t>
            </a:r>
            <a:r>
              <a:rPr lang="en-US" sz="2600" dirty="0" smtClean="0">
                <a:solidFill>
                  <a:srgbClr val="FF0000"/>
                </a:solidFill>
              </a:rPr>
              <a:t>electrons in the molecule</a:t>
            </a:r>
            <a:r>
              <a:rPr lang="en-US" sz="2600" dirty="0" smtClean="0"/>
              <a:t>.</a:t>
            </a:r>
          </a:p>
          <a:p>
            <a:pPr lvl="0"/>
            <a:endParaRPr lang="en-US" sz="2600" dirty="0" smtClean="0"/>
          </a:p>
          <a:p>
            <a:pPr lvl="0"/>
            <a:r>
              <a:rPr lang="en-US" sz="2600" dirty="0" smtClean="0"/>
              <a:t>Fill the molecular orbitals from </a:t>
            </a:r>
            <a:r>
              <a:rPr lang="en-US" sz="2600" dirty="0" smtClean="0">
                <a:solidFill>
                  <a:srgbClr val="0000FF"/>
                </a:solidFill>
              </a:rPr>
              <a:t>bottom to top</a:t>
            </a:r>
            <a:r>
              <a:rPr lang="en-US" sz="2600" dirty="0" smtClean="0"/>
              <a:t> until all the electrons are added. </a:t>
            </a:r>
          </a:p>
          <a:p>
            <a:pPr lvl="0"/>
            <a:endParaRPr lang="en-US" sz="2600" dirty="0" smtClean="0"/>
          </a:p>
          <a:p>
            <a:pPr lvl="0"/>
            <a:r>
              <a:rPr lang="en-US" sz="2600" dirty="0" smtClean="0"/>
              <a:t>Describe the electrons </a:t>
            </a:r>
            <a:r>
              <a:rPr lang="en-US" sz="2600" dirty="0" smtClean="0">
                <a:solidFill>
                  <a:srgbClr val="FF0000"/>
                </a:solidFill>
              </a:rPr>
              <a:t>with arrows</a:t>
            </a:r>
            <a:r>
              <a:rPr lang="en-US" sz="2600" dirty="0" smtClean="0"/>
              <a:t>. </a:t>
            </a:r>
          </a:p>
          <a:p>
            <a:pPr lvl="0"/>
            <a:r>
              <a:rPr lang="en-US" sz="2600" dirty="0" smtClean="0"/>
              <a:t>Put two arrows in each molecular orbital, with the first arrow </a:t>
            </a:r>
            <a:r>
              <a:rPr lang="en-US" sz="2600" dirty="0" smtClean="0">
                <a:solidFill>
                  <a:srgbClr val="FF0000"/>
                </a:solidFill>
              </a:rPr>
              <a:t>pointing up </a:t>
            </a:r>
            <a:r>
              <a:rPr lang="en-US" sz="2600" dirty="0" smtClean="0"/>
              <a:t>and the second </a:t>
            </a:r>
            <a:r>
              <a:rPr lang="en-US" sz="2600" dirty="0" smtClean="0">
                <a:solidFill>
                  <a:srgbClr val="0000FF"/>
                </a:solidFill>
              </a:rPr>
              <a:t>pointing down</a:t>
            </a:r>
            <a:r>
              <a:rPr lang="en-US" sz="2600" dirty="0" smtClean="0"/>
              <a:t>.</a:t>
            </a:r>
          </a:p>
          <a:p>
            <a:pPr lvl="0"/>
            <a:endParaRPr lang="en-US" sz="2600" dirty="0" smtClean="0"/>
          </a:p>
          <a:p>
            <a:pPr lvl="0"/>
            <a:r>
              <a:rPr lang="en-US" sz="2600" dirty="0" smtClean="0"/>
              <a:t>Orbitals of equal energy are </a:t>
            </a:r>
            <a:r>
              <a:rPr lang="en-US" sz="2600" dirty="0" smtClean="0">
                <a:solidFill>
                  <a:srgbClr val="0000FF"/>
                </a:solidFill>
              </a:rPr>
              <a:t>half filled </a:t>
            </a:r>
            <a:r>
              <a:rPr lang="en-US" sz="2600" dirty="0" smtClean="0"/>
              <a:t>with </a:t>
            </a:r>
            <a:r>
              <a:rPr lang="en-US" sz="2600" dirty="0" smtClean="0">
                <a:solidFill>
                  <a:srgbClr val="FF0000"/>
                </a:solidFill>
              </a:rPr>
              <a:t>parallel spin </a:t>
            </a:r>
            <a:r>
              <a:rPr lang="en-US" sz="2600" dirty="0" smtClean="0"/>
              <a:t>before they begin to pair up.</a:t>
            </a:r>
          </a:p>
          <a:p>
            <a:pPr>
              <a:buNone/>
            </a:pPr>
            <a:r>
              <a:rPr lang="en-US" sz="2000" dirty="0" smtClean="0">
                <a:solidFill>
                  <a:srgbClr val="FF0000"/>
                </a:solidFill>
              </a:rPr>
              <a:t> 	</a:t>
            </a:r>
            <a:endParaRPr lang="en-US" sz="2000" dirty="0" smtClean="0">
              <a:solidFill>
                <a:srgbClr val="0000FF"/>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10600" cy="990600"/>
          </a:xfrm>
        </p:spPr>
        <p:txBody>
          <a:bodyPr>
            <a:noAutofit/>
          </a:bodyPr>
          <a:lstStyle/>
          <a:p>
            <a:r>
              <a:rPr lang="en-US" sz="3200" dirty="0" smtClean="0">
                <a:solidFill>
                  <a:srgbClr val="0000FF"/>
                </a:solidFill>
              </a:rPr>
              <a:t>MO Energy level Diagram for Homonuclear and </a:t>
            </a:r>
            <a:r>
              <a:rPr lang="en-US" sz="3200" dirty="0" err="1" smtClean="0">
                <a:solidFill>
                  <a:srgbClr val="0000FF"/>
                </a:solidFill>
              </a:rPr>
              <a:t>Heteronuclear</a:t>
            </a:r>
            <a:r>
              <a:rPr lang="en-US" sz="3200" dirty="0" smtClean="0">
                <a:solidFill>
                  <a:srgbClr val="0000FF"/>
                </a:solidFill>
              </a:rPr>
              <a:t> Diatomic Molecules</a:t>
            </a:r>
            <a:endParaRPr lang="en-US" sz="3200" dirty="0"/>
          </a:p>
        </p:txBody>
      </p:sp>
      <p:sp>
        <p:nvSpPr>
          <p:cNvPr id="3" name="Content Placeholder 2"/>
          <p:cNvSpPr>
            <a:spLocks noGrp="1"/>
          </p:cNvSpPr>
          <p:nvPr>
            <p:ph sz="quarter" idx="1"/>
          </p:nvPr>
        </p:nvSpPr>
        <p:spPr>
          <a:xfrm>
            <a:off x="152400" y="1600200"/>
            <a:ext cx="8839200" cy="5029200"/>
          </a:xfrm>
        </p:spPr>
        <p:txBody>
          <a:bodyPr/>
          <a:lstStyle/>
          <a:p>
            <a:r>
              <a:rPr lang="en-US" sz="2600" dirty="0" smtClean="0"/>
              <a:t>The molecular electronic configuration of molecules is determined using spectroscopic data.</a:t>
            </a:r>
          </a:p>
          <a:p>
            <a:endParaRPr lang="en-US" sz="2600" dirty="0" smtClean="0"/>
          </a:p>
          <a:p>
            <a:r>
              <a:rPr lang="en-US" sz="2600" dirty="0" smtClean="0"/>
              <a:t>For period 2 diatomic molecules up to and including N</a:t>
            </a:r>
            <a:r>
              <a:rPr lang="en-US" sz="2600" baseline="-25000" dirty="0" smtClean="0"/>
              <a:t>2</a:t>
            </a:r>
            <a:r>
              <a:rPr lang="en-US" sz="2600" dirty="0" smtClean="0"/>
              <a:t> the electronic configuration is: </a:t>
            </a:r>
            <a:r>
              <a:rPr lang="en-US" sz="2600" dirty="0" smtClean="0">
                <a:solidFill>
                  <a:srgbClr val="0000FF"/>
                </a:solidFill>
                <a:sym typeface="Symbol"/>
              </a:rPr>
              <a:t></a:t>
            </a:r>
            <a:r>
              <a:rPr lang="en-US" sz="2600" baseline="-25000" dirty="0" smtClean="0">
                <a:solidFill>
                  <a:srgbClr val="0000FF"/>
                </a:solidFill>
              </a:rPr>
              <a:t>2s</a:t>
            </a:r>
            <a:r>
              <a:rPr lang="en-US" sz="2600" dirty="0" smtClean="0">
                <a:solidFill>
                  <a:srgbClr val="0000FF"/>
                </a:solidFill>
              </a:rPr>
              <a:t>,</a:t>
            </a:r>
            <a:r>
              <a:rPr lang="en-US" sz="2600" baseline="-25000" dirty="0" smtClean="0">
                <a:solidFill>
                  <a:srgbClr val="0000FF"/>
                </a:solidFill>
              </a:rPr>
              <a:t> </a:t>
            </a:r>
            <a:r>
              <a:rPr lang="en-US" sz="2600" dirty="0" smtClean="0">
                <a:solidFill>
                  <a:srgbClr val="0000FF"/>
                </a:solidFill>
                <a:sym typeface="Symbol"/>
              </a:rPr>
              <a:t></a:t>
            </a:r>
            <a:r>
              <a:rPr lang="en-US" sz="2600" dirty="0" smtClean="0">
                <a:solidFill>
                  <a:srgbClr val="0000FF"/>
                </a:solidFill>
              </a:rPr>
              <a:t>*</a:t>
            </a:r>
            <a:r>
              <a:rPr lang="en-US" sz="2600" baseline="-25000" dirty="0" smtClean="0">
                <a:solidFill>
                  <a:srgbClr val="0000FF"/>
                </a:solidFill>
              </a:rPr>
              <a:t>2s</a:t>
            </a:r>
            <a:r>
              <a:rPr lang="en-US" sz="2600" dirty="0" smtClean="0">
                <a:solidFill>
                  <a:srgbClr val="0000FF"/>
                </a:solidFill>
              </a:rPr>
              <a:t>, π</a:t>
            </a:r>
            <a:r>
              <a:rPr lang="en-US" sz="2600" baseline="-25000" dirty="0" smtClean="0">
                <a:solidFill>
                  <a:srgbClr val="0000FF"/>
                </a:solidFill>
              </a:rPr>
              <a:t>2p</a:t>
            </a:r>
            <a:r>
              <a:rPr lang="en-US" sz="2600" dirty="0" smtClean="0">
                <a:solidFill>
                  <a:srgbClr val="0000FF"/>
                </a:solidFill>
              </a:rPr>
              <a:t>,</a:t>
            </a:r>
            <a:r>
              <a:rPr lang="en-US" sz="2600" baseline="-25000" dirty="0" smtClean="0">
                <a:solidFill>
                  <a:srgbClr val="0000FF"/>
                </a:solidFill>
              </a:rPr>
              <a:t> </a:t>
            </a:r>
            <a:r>
              <a:rPr lang="en-US" sz="2600" dirty="0" smtClean="0">
                <a:solidFill>
                  <a:srgbClr val="0000FF"/>
                </a:solidFill>
                <a:sym typeface="Symbol"/>
              </a:rPr>
              <a:t></a:t>
            </a:r>
            <a:r>
              <a:rPr lang="en-US" sz="2600" baseline="-25000" dirty="0" smtClean="0">
                <a:solidFill>
                  <a:srgbClr val="0000FF"/>
                </a:solidFill>
              </a:rPr>
              <a:t>2p</a:t>
            </a:r>
            <a:r>
              <a:rPr lang="en-US" sz="2600" dirty="0" smtClean="0">
                <a:solidFill>
                  <a:srgbClr val="0000FF"/>
                </a:solidFill>
              </a:rPr>
              <a:t>,</a:t>
            </a:r>
            <a:r>
              <a:rPr lang="en-US" sz="2600" baseline="-25000" dirty="0" smtClean="0">
                <a:solidFill>
                  <a:srgbClr val="0000FF"/>
                </a:solidFill>
              </a:rPr>
              <a:t> </a:t>
            </a:r>
            <a:r>
              <a:rPr lang="en-US" sz="2600" dirty="0" smtClean="0">
                <a:solidFill>
                  <a:srgbClr val="0000FF"/>
                </a:solidFill>
              </a:rPr>
              <a:t>π*</a:t>
            </a:r>
            <a:r>
              <a:rPr lang="en-US" sz="2600" baseline="-25000" dirty="0" smtClean="0">
                <a:solidFill>
                  <a:srgbClr val="0000FF"/>
                </a:solidFill>
              </a:rPr>
              <a:t>2p</a:t>
            </a:r>
            <a:r>
              <a:rPr lang="en-US" sz="2600" dirty="0" smtClean="0">
                <a:solidFill>
                  <a:srgbClr val="0000FF"/>
                </a:solidFill>
              </a:rPr>
              <a:t>, </a:t>
            </a:r>
            <a:r>
              <a:rPr lang="en-US" sz="2600" dirty="0" smtClean="0">
                <a:solidFill>
                  <a:srgbClr val="0000FF"/>
                </a:solidFill>
                <a:sym typeface="Symbol"/>
              </a:rPr>
              <a:t></a:t>
            </a:r>
            <a:r>
              <a:rPr lang="en-US" sz="2600" dirty="0" smtClean="0">
                <a:solidFill>
                  <a:srgbClr val="0000FF"/>
                </a:solidFill>
              </a:rPr>
              <a:t>*2p</a:t>
            </a:r>
            <a:r>
              <a:rPr lang="en-US" sz="2600" dirty="0" smtClean="0"/>
              <a:t>.</a:t>
            </a:r>
          </a:p>
          <a:p>
            <a:endParaRPr lang="en-US" sz="2600" dirty="0" smtClean="0">
              <a:solidFill>
                <a:srgbClr val="FF0000"/>
              </a:solidFill>
            </a:endParaRPr>
          </a:p>
          <a:p>
            <a:r>
              <a:rPr lang="en-US" sz="2600" dirty="0" smtClean="0"/>
              <a:t>For period 2 diatomic molecules </a:t>
            </a:r>
            <a:r>
              <a:rPr lang="en-US" sz="2600" dirty="0" smtClean="0">
                <a:solidFill>
                  <a:srgbClr val="FF0000"/>
                </a:solidFill>
              </a:rPr>
              <a:t>O</a:t>
            </a:r>
            <a:r>
              <a:rPr lang="en-US" sz="2600" baseline="-25000" dirty="0" smtClean="0">
                <a:solidFill>
                  <a:srgbClr val="FF0000"/>
                </a:solidFill>
              </a:rPr>
              <a:t>2</a:t>
            </a:r>
            <a:r>
              <a:rPr lang="en-US" sz="2600" dirty="0" smtClean="0">
                <a:solidFill>
                  <a:srgbClr val="FF0000"/>
                </a:solidFill>
              </a:rPr>
              <a:t>, F</a:t>
            </a:r>
            <a:r>
              <a:rPr lang="en-US" sz="2600" baseline="-25000" dirty="0" smtClean="0">
                <a:solidFill>
                  <a:srgbClr val="FF0000"/>
                </a:solidFill>
              </a:rPr>
              <a:t>2</a:t>
            </a:r>
            <a:r>
              <a:rPr lang="en-US" sz="2600" dirty="0" smtClean="0">
                <a:solidFill>
                  <a:srgbClr val="FF0000"/>
                </a:solidFill>
              </a:rPr>
              <a:t>, and Ne</a:t>
            </a:r>
            <a:r>
              <a:rPr lang="en-US" sz="2600" baseline="-25000" dirty="0" smtClean="0">
                <a:solidFill>
                  <a:srgbClr val="FF0000"/>
                </a:solidFill>
              </a:rPr>
              <a:t>2</a:t>
            </a:r>
            <a:r>
              <a:rPr lang="en-US" sz="2600" dirty="0" smtClean="0"/>
              <a:t>: π</a:t>
            </a:r>
            <a:r>
              <a:rPr lang="en-US" sz="2600" baseline="-25000" dirty="0" smtClean="0"/>
              <a:t>2p </a:t>
            </a:r>
            <a:r>
              <a:rPr lang="en-US" sz="2600" dirty="0" smtClean="0"/>
              <a:t>and </a:t>
            </a:r>
            <a:r>
              <a:rPr lang="en-US" sz="2600" dirty="0" smtClean="0">
                <a:sym typeface="Symbol"/>
              </a:rPr>
              <a:t></a:t>
            </a:r>
            <a:r>
              <a:rPr lang="en-US" sz="2600" baseline="-25000" dirty="0" smtClean="0"/>
              <a:t>2p </a:t>
            </a:r>
            <a:r>
              <a:rPr lang="en-US" sz="2600" dirty="0" smtClean="0"/>
              <a:t>change order and the electronic configuration is: </a:t>
            </a:r>
            <a:r>
              <a:rPr lang="en-US" sz="2600" dirty="0" smtClean="0">
                <a:solidFill>
                  <a:srgbClr val="FF0000"/>
                </a:solidFill>
                <a:sym typeface="Symbol"/>
              </a:rPr>
              <a:t></a:t>
            </a:r>
            <a:r>
              <a:rPr lang="en-US" sz="2600" baseline="-25000" dirty="0" smtClean="0">
                <a:solidFill>
                  <a:srgbClr val="FF0000"/>
                </a:solidFill>
              </a:rPr>
              <a:t>2s</a:t>
            </a:r>
            <a:r>
              <a:rPr lang="en-US" sz="2600" dirty="0" smtClean="0">
                <a:solidFill>
                  <a:srgbClr val="FF0000"/>
                </a:solidFill>
              </a:rPr>
              <a:t>, </a:t>
            </a:r>
            <a:r>
              <a:rPr lang="en-US" sz="2600" dirty="0" smtClean="0">
                <a:solidFill>
                  <a:srgbClr val="FF0000"/>
                </a:solidFill>
                <a:sym typeface="Symbol"/>
              </a:rPr>
              <a:t></a:t>
            </a:r>
            <a:r>
              <a:rPr lang="en-US" sz="2600" dirty="0" smtClean="0">
                <a:solidFill>
                  <a:srgbClr val="FF0000"/>
                </a:solidFill>
              </a:rPr>
              <a:t>*</a:t>
            </a:r>
            <a:r>
              <a:rPr lang="en-US" sz="2600" baseline="-25000" dirty="0" smtClean="0">
                <a:solidFill>
                  <a:srgbClr val="FF0000"/>
                </a:solidFill>
              </a:rPr>
              <a:t>2s</a:t>
            </a:r>
            <a:r>
              <a:rPr lang="en-US" sz="2600" dirty="0" smtClean="0">
                <a:solidFill>
                  <a:srgbClr val="FF0000"/>
                </a:solidFill>
              </a:rPr>
              <a:t>,</a:t>
            </a:r>
            <a:r>
              <a:rPr lang="en-US" sz="2600" baseline="-25000" dirty="0" smtClean="0">
                <a:solidFill>
                  <a:srgbClr val="FF0000"/>
                </a:solidFill>
              </a:rPr>
              <a:t> </a:t>
            </a:r>
            <a:r>
              <a:rPr lang="en-US" sz="2600" dirty="0" smtClean="0">
                <a:solidFill>
                  <a:srgbClr val="FF0000"/>
                </a:solidFill>
                <a:sym typeface="Symbol"/>
              </a:rPr>
              <a:t></a:t>
            </a:r>
            <a:r>
              <a:rPr lang="en-US" sz="2600" baseline="-25000" dirty="0" smtClean="0">
                <a:solidFill>
                  <a:srgbClr val="FF0000"/>
                </a:solidFill>
              </a:rPr>
              <a:t>2p</a:t>
            </a:r>
            <a:r>
              <a:rPr lang="en-US" sz="2600" dirty="0" smtClean="0">
                <a:solidFill>
                  <a:srgbClr val="FF0000"/>
                </a:solidFill>
              </a:rPr>
              <a:t>, π</a:t>
            </a:r>
            <a:r>
              <a:rPr lang="en-US" sz="2600" baseline="-25000" dirty="0" smtClean="0">
                <a:solidFill>
                  <a:srgbClr val="FF0000"/>
                </a:solidFill>
              </a:rPr>
              <a:t>2p</a:t>
            </a:r>
            <a:r>
              <a:rPr lang="en-US" sz="2600" dirty="0" smtClean="0">
                <a:solidFill>
                  <a:srgbClr val="FF0000"/>
                </a:solidFill>
              </a:rPr>
              <a:t>, π*</a:t>
            </a:r>
            <a:r>
              <a:rPr lang="en-US" sz="2600" baseline="-25000" dirty="0" smtClean="0">
                <a:solidFill>
                  <a:srgbClr val="FF0000"/>
                </a:solidFill>
              </a:rPr>
              <a:t>2p</a:t>
            </a:r>
            <a:r>
              <a:rPr lang="en-US" sz="2600" dirty="0" smtClean="0">
                <a:solidFill>
                  <a:srgbClr val="FF0000"/>
                </a:solidFill>
              </a:rPr>
              <a:t>, </a:t>
            </a:r>
            <a:r>
              <a:rPr lang="en-US" sz="2600" dirty="0" smtClean="0">
                <a:solidFill>
                  <a:srgbClr val="FF0000"/>
                </a:solidFill>
                <a:sym typeface="Symbol"/>
              </a:rPr>
              <a:t></a:t>
            </a:r>
            <a:r>
              <a:rPr lang="en-US" sz="2600" dirty="0" smtClean="0">
                <a:solidFill>
                  <a:srgbClr val="FF0000"/>
                </a:solidFill>
              </a:rPr>
              <a:t>*</a:t>
            </a:r>
            <a:r>
              <a:rPr lang="en-US" sz="2600" baseline="-25000" dirty="0" smtClean="0">
                <a:solidFill>
                  <a:srgbClr val="FF0000"/>
                </a:solidFill>
              </a:rPr>
              <a:t>2p</a:t>
            </a:r>
            <a:r>
              <a:rPr lang="en-US" sz="2600" dirty="0" smtClean="0">
                <a:solidFill>
                  <a:srgbClr val="FF0000"/>
                </a:solidFill>
              </a:rPr>
              <a:t> </a:t>
            </a:r>
            <a:endParaRPr lang="en-US" sz="2600" dirty="0" smtClean="0"/>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10600" cy="990600"/>
          </a:xfrm>
        </p:spPr>
        <p:txBody>
          <a:bodyPr>
            <a:normAutofit/>
          </a:bodyPr>
          <a:lstStyle/>
          <a:p>
            <a:r>
              <a:rPr lang="en-US" sz="3600" dirty="0" smtClean="0">
                <a:solidFill>
                  <a:srgbClr val="FF0000"/>
                </a:solidFill>
              </a:rPr>
              <a:t>MO Energy level Diagram</a:t>
            </a:r>
            <a:endParaRPr lang="en-US" sz="3600" dirty="0">
              <a:solidFill>
                <a:srgbClr val="FF0000"/>
              </a:solidFill>
            </a:endParaRPr>
          </a:p>
        </p:txBody>
      </p:sp>
      <p:sp>
        <p:nvSpPr>
          <p:cNvPr id="3" name="Content Placeholder 2"/>
          <p:cNvSpPr>
            <a:spLocks noGrp="1"/>
          </p:cNvSpPr>
          <p:nvPr>
            <p:ph sz="quarter" idx="1"/>
          </p:nvPr>
        </p:nvSpPr>
        <p:spPr>
          <a:xfrm>
            <a:off x="228600" y="1524000"/>
            <a:ext cx="8686800" cy="5181600"/>
          </a:xfrm>
        </p:spPr>
        <p:txBody>
          <a:bodyPr>
            <a:normAutofit/>
          </a:bodyPr>
          <a:lstStyle/>
          <a:p>
            <a:r>
              <a:rPr lang="en-US" sz="2400" dirty="0" smtClean="0"/>
              <a:t>In </a:t>
            </a:r>
            <a:r>
              <a:rPr lang="en-US" sz="2400" dirty="0" err="1" smtClean="0">
                <a:solidFill>
                  <a:srgbClr val="0000FF"/>
                </a:solidFill>
              </a:rPr>
              <a:t>heteronuclear</a:t>
            </a:r>
            <a:r>
              <a:rPr lang="en-US" sz="2400" dirty="0" smtClean="0">
                <a:solidFill>
                  <a:srgbClr val="0000FF"/>
                </a:solidFill>
              </a:rPr>
              <a:t> diatomic </a:t>
            </a:r>
            <a:r>
              <a:rPr lang="en-US" sz="2400" dirty="0" smtClean="0"/>
              <a:t>molecules, mixing of atomic orbitals </a:t>
            </a:r>
            <a:r>
              <a:rPr lang="en-US" sz="2400" dirty="0" smtClean="0">
                <a:solidFill>
                  <a:srgbClr val="FF0000"/>
                </a:solidFill>
              </a:rPr>
              <a:t>only occurs </a:t>
            </a:r>
            <a:r>
              <a:rPr lang="en-US" sz="2400" dirty="0" smtClean="0"/>
              <a:t>when the </a:t>
            </a:r>
            <a:r>
              <a:rPr lang="en-US" sz="2400" dirty="0" smtClean="0">
                <a:solidFill>
                  <a:srgbClr val="0000FF"/>
                </a:solidFill>
              </a:rPr>
              <a:t>electronegativity values are similar.</a:t>
            </a:r>
          </a:p>
          <a:p>
            <a:r>
              <a:rPr lang="en-US" sz="2400" dirty="0" smtClean="0"/>
              <a:t>In </a:t>
            </a:r>
            <a:r>
              <a:rPr lang="en-US" sz="2400" dirty="0" err="1" smtClean="0"/>
              <a:t>heteronuclear</a:t>
            </a:r>
            <a:r>
              <a:rPr lang="en-US" sz="2400" dirty="0" smtClean="0"/>
              <a:t> diatomic molecules, </a:t>
            </a:r>
          </a:p>
          <a:p>
            <a:pPr lvl="1"/>
            <a:r>
              <a:rPr lang="en-US" sz="2400" dirty="0" smtClean="0"/>
              <a:t>The more electronegative element makes a greater contribution to the </a:t>
            </a:r>
            <a:r>
              <a:rPr lang="en-US" sz="2400" dirty="0" smtClean="0">
                <a:solidFill>
                  <a:srgbClr val="FF0000"/>
                </a:solidFill>
              </a:rPr>
              <a:t>bonding </a:t>
            </a:r>
            <a:r>
              <a:rPr lang="en-US" sz="2400" dirty="0" smtClean="0"/>
              <a:t>MO’s, and </a:t>
            </a:r>
          </a:p>
          <a:p>
            <a:pPr lvl="1"/>
            <a:r>
              <a:rPr lang="en-US" sz="2400" dirty="0" smtClean="0"/>
              <a:t>The less electronegative one makes a greater contribution to the </a:t>
            </a:r>
            <a:r>
              <a:rPr lang="en-US" sz="2400" dirty="0" err="1" smtClean="0">
                <a:solidFill>
                  <a:srgbClr val="FF0000"/>
                </a:solidFill>
              </a:rPr>
              <a:t>antibonding</a:t>
            </a:r>
            <a:r>
              <a:rPr lang="en-US" sz="2400" dirty="0" smtClean="0">
                <a:solidFill>
                  <a:srgbClr val="FF0000"/>
                </a:solidFill>
              </a:rPr>
              <a:t>  </a:t>
            </a:r>
            <a:r>
              <a:rPr lang="en-US" sz="2400" dirty="0" smtClean="0"/>
              <a:t>MO’s. </a:t>
            </a:r>
          </a:p>
          <a:p>
            <a:pPr lvl="1"/>
            <a:r>
              <a:rPr lang="en-US" sz="2400" dirty="0" smtClean="0"/>
              <a:t>The </a:t>
            </a:r>
            <a:r>
              <a:rPr lang="en-US" sz="2400" dirty="0" smtClean="0">
                <a:solidFill>
                  <a:srgbClr val="0000FF"/>
                </a:solidFill>
              </a:rPr>
              <a:t>bonding MO’</a:t>
            </a:r>
            <a:r>
              <a:rPr lang="en-US" sz="2400" dirty="0" smtClean="0"/>
              <a:t>s have energies similar to those of the contributing AO’s of the more electronegative atom. </a:t>
            </a:r>
          </a:p>
          <a:p>
            <a:pPr lvl="1"/>
            <a:r>
              <a:rPr lang="en-US" sz="2400" dirty="0" smtClean="0"/>
              <a:t>The </a:t>
            </a:r>
            <a:r>
              <a:rPr lang="en-US" sz="2400" dirty="0" err="1" smtClean="0">
                <a:solidFill>
                  <a:srgbClr val="FF0000"/>
                </a:solidFill>
              </a:rPr>
              <a:t>antibonding</a:t>
            </a:r>
            <a:r>
              <a:rPr lang="en-US" sz="2400" dirty="0" smtClean="0">
                <a:solidFill>
                  <a:srgbClr val="FF0000"/>
                </a:solidFill>
              </a:rPr>
              <a:t> MOs </a:t>
            </a:r>
            <a:r>
              <a:rPr lang="en-US" sz="2400" dirty="0" smtClean="0"/>
              <a:t>have energies close to those of the contributing AO’s of the less electronegative atom.</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00FF"/>
                </a:solidFill>
                <a:latin typeface="+mn-lt"/>
              </a:rPr>
              <a:t>Covalent Bond</a:t>
            </a:r>
            <a:endParaRPr lang="en-US" sz="3600" dirty="0">
              <a:solidFill>
                <a:srgbClr val="0000FF"/>
              </a:solidFill>
              <a:latin typeface="+mn-lt"/>
            </a:endParaRPr>
          </a:p>
        </p:txBody>
      </p:sp>
      <p:sp>
        <p:nvSpPr>
          <p:cNvPr id="3" name="Content Placeholder 2"/>
          <p:cNvSpPr>
            <a:spLocks noGrp="1"/>
          </p:cNvSpPr>
          <p:nvPr>
            <p:ph sz="quarter" idx="1"/>
          </p:nvPr>
        </p:nvSpPr>
        <p:spPr>
          <a:xfrm>
            <a:off x="152400" y="1447800"/>
            <a:ext cx="8839200" cy="5257800"/>
          </a:xfrm>
        </p:spPr>
        <p:txBody>
          <a:bodyPr>
            <a:normAutofit/>
          </a:bodyPr>
          <a:lstStyle/>
          <a:p>
            <a:pPr algn="just">
              <a:buSzPct val="100000"/>
              <a:buFont typeface="Wingdings" pitchFamily="2" charset="2"/>
              <a:buChar char="v"/>
            </a:pPr>
            <a:r>
              <a:rPr lang="en-US" sz="2200" dirty="0" smtClean="0"/>
              <a:t>A kind of chemical bond formed between two atoms due to </a:t>
            </a:r>
            <a:r>
              <a:rPr lang="en-US" sz="2200" dirty="0" smtClean="0">
                <a:solidFill>
                  <a:srgbClr val="0000FF"/>
                </a:solidFill>
              </a:rPr>
              <a:t>sharing of electron pair(s)</a:t>
            </a:r>
            <a:r>
              <a:rPr lang="en-US" sz="2200" dirty="0" smtClean="0"/>
              <a:t> between the atoms. </a:t>
            </a:r>
          </a:p>
          <a:p>
            <a:pPr algn="just">
              <a:buSzPct val="100000"/>
              <a:buFont typeface="Wingdings" pitchFamily="2" charset="2"/>
              <a:buChar char="v"/>
            </a:pPr>
            <a:r>
              <a:rPr lang="en-US" sz="2200" dirty="0" smtClean="0"/>
              <a:t>It is formed between two atoms that contain </a:t>
            </a:r>
            <a:r>
              <a:rPr lang="en-US" sz="2200" dirty="0" smtClean="0">
                <a:solidFill>
                  <a:srgbClr val="0000FF"/>
                </a:solidFill>
              </a:rPr>
              <a:t>the same </a:t>
            </a:r>
            <a:r>
              <a:rPr lang="en-US" sz="2200" dirty="0" smtClean="0"/>
              <a:t>or </a:t>
            </a:r>
            <a:r>
              <a:rPr lang="en-US" sz="2200" dirty="0" smtClean="0">
                <a:solidFill>
                  <a:srgbClr val="FF0000"/>
                </a:solidFill>
              </a:rPr>
              <a:t>small difference</a:t>
            </a:r>
            <a:r>
              <a:rPr lang="en-US" sz="2200" dirty="0" smtClean="0"/>
              <a:t> in </a:t>
            </a:r>
            <a:r>
              <a:rPr lang="en-US" sz="2200" dirty="0" err="1" smtClean="0">
                <a:solidFill>
                  <a:srgbClr val="0000FF"/>
                </a:solidFill>
              </a:rPr>
              <a:t>electronegativity</a:t>
            </a:r>
            <a:r>
              <a:rPr lang="en-US" sz="2200" dirty="0" smtClean="0">
                <a:solidFill>
                  <a:srgbClr val="0000FF"/>
                </a:solidFill>
              </a:rPr>
              <a:t>.</a:t>
            </a:r>
          </a:p>
          <a:p>
            <a:pPr>
              <a:buSzPct val="100000"/>
              <a:buFont typeface="Wingdings" pitchFamily="2" charset="2"/>
              <a:buChar char="v"/>
            </a:pPr>
            <a:r>
              <a:rPr lang="en-US" sz="2200" dirty="0" smtClean="0"/>
              <a:t>Bonding between two atoms of the </a:t>
            </a:r>
            <a:r>
              <a:rPr lang="en-US" sz="2200" dirty="0" smtClean="0">
                <a:solidFill>
                  <a:srgbClr val="FF0000"/>
                </a:solidFill>
              </a:rPr>
              <a:t>same element </a:t>
            </a:r>
            <a:r>
              <a:rPr lang="en-US" sz="2200" dirty="0" smtClean="0"/>
              <a:t>is </a:t>
            </a:r>
            <a:r>
              <a:rPr lang="en-US" sz="2200" dirty="0" smtClean="0">
                <a:solidFill>
                  <a:srgbClr val="0000FF"/>
                </a:solidFill>
              </a:rPr>
              <a:t>completely covalent</a:t>
            </a:r>
            <a:r>
              <a:rPr lang="en-US" sz="2200" dirty="0" smtClean="0"/>
              <a:t>.</a:t>
            </a:r>
          </a:p>
          <a:p>
            <a:pPr algn="just">
              <a:buSzPct val="100000"/>
              <a:buFont typeface="Wingdings" pitchFamily="2" charset="2"/>
              <a:buChar char="v"/>
            </a:pPr>
            <a:r>
              <a:rPr lang="en-US" sz="2200" dirty="0" smtClean="0"/>
              <a:t>In covalent bond, </a:t>
            </a:r>
            <a:r>
              <a:rPr lang="en-US" sz="2200" dirty="0" smtClean="0">
                <a:solidFill>
                  <a:srgbClr val="0000FF"/>
                </a:solidFill>
              </a:rPr>
              <a:t>single (-)</a:t>
            </a:r>
            <a:r>
              <a:rPr lang="en-US" sz="2200" dirty="0" smtClean="0"/>
              <a:t>, </a:t>
            </a:r>
            <a:r>
              <a:rPr lang="en-US" sz="2200" dirty="0" smtClean="0">
                <a:solidFill>
                  <a:srgbClr val="FF00FF"/>
                </a:solidFill>
              </a:rPr>
              <a:t>double (=) </a:t>
            </a:r>
            <a:r>
              <a:rPr lang="en-US" sz="2200" dirty="0" smtClean="0"/>
              <a:t>and </a:t>
            </a:r>
            <a:r>
              <a:rPr lang="en-US" sz="2200" dirty="0" smtClean="0">
                <a:solidFill>
                  <a:srgbClr val="0000FF"/>
                </a:solidFill>
              </a:rPr>
              <a:t>triple (</a:t>
            </a:r>
            <a:r>
              <a:rPr lang="en-US" sz="2200" b="1" dirty="0" smtClean="0">
                <a:solidFill>
                  <a:srgbClr val="0000FF"/>
                </a:solidFill>
                <a:sym typeface="Symbol"/>
              </a:rPr>
              <a:t></a:t>
            </a:r>
            <a:r>
              <a:rPr lang="en-US" sz="2200" dirty="0" smtClean="0">
                <a:solidFill>
                  <a:srgbClr val="0000FF"/>
                </a:solidFill>
                <a:sym typeface="Symbol"/>
              </a:rPr>
              <a:t>), </a:t>
            </a:r>
            <a:r>
              <a:rPr lang="en-US" sz="2200" dirty="0" smtClean="0">
                <a:solidFill>
                  <a:srgbClr val="FF0000"/>
                </a:solidFill>
                <a:sym typeface="Symbol"/>
              </a:rPr>
              <a:t>quadruple</a:t>
            </a:r>
            <a:r>
              <a:rPr lang="en-US" sz="2200" dirty="0" smtClean="0">
                <a:solidFill>
                  <a:srgbClr val="FF0000"/>
                </a:solidFill>
              </a:rPr>
              <a:t> bonds </a:t>
            </a:r>
            <a:r>
              <a:rPr lang="en-US" sz="2200" dirty="0" smtClean="0"/>
              <a:t>are formed.</a:t>
            </a:r>
          </a:p>
          <a:p>
            <a:pPr>
              <a:buSzPct val="100000"/>
              <a:buFont typeface="Wingdings" pitchFamily="2" charset="2"/>
              <a:buChar char="v"/>
            </a:pPr>
            <a:endParaRPr lang="en-US" sz="2400" dirty="0">
              <a:latin typeface="Arial Rounded MT Bold" pitchFamily="34" charset="0"/>
            </a:endParaRPr>
          </a:p>
        </p:txBody>
      </p:sp>
      <p:pic>
        <p:nvPicPr>
          <p:cNvPr id="73729" name="Picture 1"/>
          <p:cNvPicPr>
            <a:picLocks noChangeAspect="1" noChangeArrowheads="1"/>
          </p:cNvPicPr>
          <p:nvPr/>
        </p:nvPicPr>
        <p:blipFill>
          <a:blip r:embed="rId2" cstate="print"/>
          <a:srcRect/>
          <a:stretch>
            <a:fillRect/>
          </a:stretch>
        </p:blipFill>
        <p:spPr bwMode="auto">
          <a:xfrm>
            <a:off x="533400" y="4343400"/>
            <a:ext cx="8285730" cy="20116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153400" cy="990600"/>
          </a:xfrm>
        </p:spPr>
        <p:txBody>
          <a:bodyPr>
            <a:normAutofit/>
          </a:bodyPr>
          <a:lstStyle/>
          <a:p>
            <a:r>
              <a:rPr lang="en-US" b="1" dirty="0" smtClean="0">
                <a:solidFill>
                  <a:srgbClr val="00B0F0"/>
                </a:solidFill>
              </a:rPr>
              <a:t>Examples</a:t>
            </a:r>
            <a:endParaRPr lang="en-US" dirty="0">
              <a:solidFill>
                <a:srgbClr val="00B0F0"/>
              </a:solidFill>
            </a:endParaRPr>
          </a:p>
        </p:txBody>
      </p:sp>
      <p:graphicFrame>
        <p:nvGraphicFramePr>
          <p:cNvPr id="13" name="Table 12"/>
          <p:cNvGraphicFramePr>
            <a:graphicFrameLocks noGrp="1"/>
          </p:cNvGraphicFramePr>
          <p:nvPr/>
        </p:nvGraphicFramePr>
        <p:xfrm>
          <a:off x="152400" y="1524000"/>
          <a:ext cx="8839200" cy="5152644"/>
        </p:xfrm>
        <a:graphic>
          <a:graphicData uri="http://schemas.openxmlformats.org/drawingml/2006/table">
            <a:tbl>
              <a:tblPr/>
              <a:tblGrid>
                <a:gridCol w="4572000"/>
                <a:gridCol w="4267200"/>
              </a:tblGrid>
              <a:tr h="309563">
                <a:tc>
                  <a:txBody>
                    <a:bodyPr/>
                    <a:lstStyle/>
                    <a:p>
                      <a:pPr marL="0" marR="0">
                        <a:lnSpc>
                          <a:spcPct val="115000"/>
                        </a:lnSpc>
                        <a:spcBef>
                          <a:spcPts val="0"/>
                        </a:spcBef>
                        <a:spcAft>
                          <a:spcPts val="0"/>
                        </a:spcAft>
                      </a:pPr>
                      <a:r>
                        <a:rPr lang="en-US" sz="2400" b="0" dirty="0">
                          <a:solidFill>
                            <a:srgbClr val="FF0000"/>
                          </a:solidFill>
                          <a:effectLst/>
                          <a:latin typeface="+mn-lt"/>
                          <a:ea typeface="Calibri"/>
                          <a:cs typeface="Times New Roman"/>
                        </a:rPr>
                        <a:t>Molecule</a:t>
                      </a:r>
                    </a:p>
                  </a:txBody>
                  <a:tcPr marL="28022" marR="28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400" b="0" dirty="0">
                          <a:solidFill>
                            <a:srgbClr val="0000FF"/>
                          </a:solidFill>
                          <a:effectLst/>
                          <a:latin typeface="Times New Roman"/>
                          <a:ea typeface="Calibri"/>
                          <a:cs typeface="Times New Roman"/>
                        </a:rPr>
                        <a:t>Energy level Diagram</a:t>
                      </a:r>
                      <a:endParaRPr lang="en-US" sz="2400" b="0" dirty="0">
                        <a:solidFill>
                          <a:srgbClr val="0000FF"/>
                        </a:solidFill>
                        <a:effectLst/>
                        <a:latin typeface="Calibri"/>
                        <a:ea typeface="Calibri"/>
                        <a:cs typeface="Times New Roman"/>
                      </a:endParaRPr>
                    </a:p>
                  </a:txBody>
                  <a:tcPr marL="28022" marR="28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66938">
                <a:tc>
                  <a:txBody>
                    <a:bodyPr/>
                    <a:lstStyle/>
                    <a:p>
                      <a:pPr marL="0" marR="0">
                        <a:lnSpc>
                          <a:spcPct val="115000"/>
                        </a:lnSpc>
                        <a:spcBef>
                          <a:spcPts val="0"/>
                        </a:spcBef>
                        <a:spcAft>
                          <a:spcPts val="0"/>
                        </a:spcAft>
                      </a:pPr>
                      <a:r>
                        <a:rPr lang="en-US" sz="1800" b="0" dirty="0">
                          <a:effectLst/>
                          <a:latin typeface="+mn-lt"/>
                          <a:ea typeface="Calibri"/>
                          <a:cs typeface="Times New Roman"/>
                        </a:rPr>
                        <a:t>He</a:t>
                      </a:r>
                      <a:r>
                        <a:rPr lang="en-US" sz="1800" b="0" baseline="-25000" dirty="0">
                          <a:effectLst/>
                          <a:latin typeface="+mn-lt"/>
                          <a:ea typeface="Calibri"/>
                          <a:cs typeface="Times New Roman"/>
                        </a:rPr>
                        <a:t>2</a:t>
                      </a:r>
                      <a:r>
                        <a:rPr lang="en-US" sz="1800" b="0" dirty="0">
                          <a:effectLst/>
                          <a:latin typeface="+mn-lt"/>
                          <a:ea typeface="Calibri"/>
                          <a:cs typeface="Times New Roman"/>
                        </a:rPr>
                        <a:t>, Electron Configuration of He atom is: </a:t>
                      </a:r>
                    </a:p>
                    <a:p>
                      <a:pPr marL="0" marR="0">
                        <a:lnSpc>
                          <a:spcPct val="115000"/>
                        </a:lnSpc>
                        <a:spcBef>
                          <a:spcPts val="0"/>
                        </a:spcBef>
                        <a:spcAft>
                          <a:spcPts val="0"/>
                        </a:spcAft>
                      </a:pPr>
                      <a:r>
                        <a:rPr lang="en-US" sz="1800" b="0" dirty="0">
                          <a:effectLst/>
                          <a:latin typeface="+mn-lt"/>
                          <a:ea typeface="Calibri"/>
                          <a:cs typeface="Times New Roman"/>
                        </a:rPr>
                        <a:t>He: </a:t>
                      </a:r>
                      <a:r>
                        <a:rPr lang="en-US" sz="1800" b="0" dirty="0">
                          <a:solidFill>
                            <a:srgbClr val="0000FF"/>
                          </a:solidFill>
                          <a:effectLst/>
                          <a:latin typeface="+mn-lt"/>
                          <a:ea typeface="Calibri"/>
                          <a:cs typeface="Times New Roman"/>
                        </a:rPr>
                        <a:t>1s</a:t>
                      </a:r>
                      <a:r>
                        <a:rPr lang="en-US" sz="1800" b="0" baseline="30000" dirty="0">
                          <a:solidFill>
                            <a:srgbClr val="0000FF"/>
                          </a:solidFill>
                          <a:effectLst/>
                          <a:latin typeface="+mn-lt"/>
                          <a:ea typeface="Calibri"/>
                          <a:cs typeface="Times New Roman"/>
                        </a:rPr>
                        <a:t>2</a:t>
                      </a:r>
                      <a:r>
                        <a:rPr lang="en-US" sz="1800" b="0" dirty="0">
                          <a:effectLst/>
                          <a:latin typeface="+mn-lt"/>
                          <a:ea typeface="Calibri"/>
                          <a:cs typeface="Times New Roman"/>
                        </a:rPr>
                        <a:t> ,Electrons found in He</a:t>
                      </a:r>
                      <a:r>
                        <a:rPr lang="en-US" sz="1800" b="0" baseline="-25000" dirty="0">
                          <a:effectLst/>
                          <a:latin typeface="+mn-lt"/>
                          <a:ea typeface="Calibri"/>
                          <a:cs typeface="Times New Roman"/>
                        </a:rPr>
                        <a:t>2</a:t>
                      </a:r>
                      <a:r>
                        <a:rPr lang="en-US" sz="1800" b="0" dirty="0">
                          <a:effectLst/>
                          <a:latin typeface="+mn-lt"/>
                          <a:ea typeface="Calibri"/>
                          <a:cs typeface="Times New Roman"/>
                        </a:rPr>
                        <a:t> are:</a:t>
                      </a:r>
                      <a:r>
                        <a:rPr lang="en-US" sz="1800" b="0" dirty="0">
                          <a:solidFill>
                            <a:srgbClr val="000000"/>
                          </a:solidFill>
                          <a:effectLst/>
                          <a:latin typeface="+mn-lt"/>
                          <a:ea typeface="Calibri"/>
                          <a:cs typeface="Times New Roman"/>
                        </a:rPr>
                        <a:t> </a:t>
                      </a:r>
                      <a:endParaRPr lang="en-US" sz="1800" b="0" dirty="0">
                        <a:effectLst/>
                        <a:latin typeface="+mn-lt"/>
                        <a:ea typeface="Calibri"/>
                        <a:cs typeface="Times New Roman"/>
                      </a:endParaRPr>
                    </a:p>
                    <a:p>
                      <a:pPr marL="0" marR="0">
                        <a:lnSpc>
                          <a:spcPct val="115000"/>
                        </a:lnSpc>
                        <a:spcBef>
                          <a:spcPts val="0"/>
                        </a:spcBef>
                        <a:spcAft>
                          <a:spcPts val="0"/>
                        </a:spcAft>
                      </a:pPr>
                      <a:r>
                        <a:rPr lang="en-US" sz="1800" b="0" dirty="0">
                          <a:solidFill>
                            <a:srgbClr val="FF0000"/>
                          </a:solidFill>
                          <a:effectLst/>
                          <a:latin typeface="+mn-lt"/>
                          <a:ea typeface="Calibri"/>
                          <a:cs typeface="Times New Roman"/>
                        </a:rPr>
                        <a:t>He + He = 2 + 2 = 4</a:t>
                      </a:r>
                    </a:p>
                    <a:p>
                      <a:pPr marL="0" marR="0">
                        <a:lnSpc>
                          <a:spcPct val="115000"/>
                        </a:lnSpc>
                        <a:spcBef>
                          <a:spcPts val="0"/>
                        </a:spcBef>
                        <a:spcAft>
                          <a:spcPts val="0"/>
                        </a:spcAft>
                      </a:pPr>
                      <a:r>
                        <a:rPr lang="en-US" sz="1800" b="0" dirty="0">
                          <a:effectLst/>
                          <a:latin typeface="+mn-lt"/>
                          <a:ea typeface="Calibri"/>
                          <a:cs typeface="Times New Roman"/>
                        </a:rPr>
                        <a:t>Molecular orbital configuration for He</a:t>
                      </a:r>
                      <a:r>
                        <a:rPr lang="en-US" sz="1800" b="0" baseline="-25000" dirty="0">
                          <a:effectLst/>
                          <a:latin typeface="+mn-lt"/>
                          <a:ea typeface="Calibri"/>
                          <a:cs typeface="Times New Roman"/>
                        </a:rPr>
                        <a:t>2</a:t>
                      </a:r>
                      <a:r>
                        <a:rPr lang="en-US" sz="1800" b="0" dirty="0">
                          <a:effectLst/>
                          <a:latin typeface="+mn-lt"/>
                          <a:ea typeface="Calibri"/>
                          <a:cs typeface="Times New Roman"/>
                        </a:rPr>
                        <a:t>: </a:t>
                      </a:r>
                      <a:r>
                        <a:rPr lang="en-US" sz="1800" b="0" dirty="0">
                          <a:solidFill>
                            <a:srgbClr val="0000FF"/>
                          </a:solidFill>
                          <a:effectLst/>
                          <a:latin typeface="+mn-lt"/>
                          <a:ea typeface="Calibri"/>
                          <a:cs typeface="Times New Roman"/>
                        </a:rPr>
                        <a:t>(</a:t>
                      </a:r>
                      <a:r>
                        <a:rPr lang="en-US" sz="1800" b="0" dirty="0">
                          <a:solidFill>
                            <a:srgbClr val="0000FF"/>
                          </a:solidFill>
                          <a:effectLst/>
                          <a:latin typeface="+mn-lt"/>
                          <a:ea typeface="Calibri"/>
                          <a:cs typeface="Times New Roman"/>
                          <a:sym typeface="Symbol"/>
                        </a:rPr>
                        <a:t></a:t>
                      </a:r>
                      <a:r>
                        <a:rPr lang="en-US" sz="1800" b="0" dirty="0">
                          <a:solidFill>
                            <a:srgbClr val="0000FF"/>
                          </a:solidFill>
                          <a:effectLst/>
                          <a:latin typeface="+mn-lt"/>
                          <a:ea typeface="Calibri"/>
                          <a:cs typeface="Times New Roman"/>
                        </a:rPr>
                        <a:t>1s)</a:t>
                      </a:r>
                      <a:r>
                        <a:rPr lang="en-US" sz="1800" b="0" baseline="30000" dirty="0">
                          <a:solidFill>
                            <a:srgbClr val="0000FF"/>
                          </a:solidFill>
                          <a:effectLst/>
                          <a:latin typeface="+mn-lt"/>
                          <a:ea typeface="Calibri"/>
                          <a:cs typeface="Times New Roman"/>
                        </a:rPr>
                        <a:t>2</a:t>
                      </a:r>
                      <a:r>
                        <a:rPr lang="en-US" sz="1800" b="0" dirty="0">
                          <a:solidFill>
                            <a:srgbClr val="0000FF"/>
                          </a:solidFill>
                          <a:effectLst/>
                          <a:latin typeface="+mn-lt"/>
                          <a:ea typeface="Calibri"/>
                          <a:cs typeface="Times New Roman"/>
                        </a:rPr>
                        <a:t>(</a:t>
                      </a:r>
                      <a:r>
                        <a:rPr lang="en-US" sz="1800" b="0" dirty="0">
                          <a:solidFill>
                            <a:srgbClr val="0000FF"/>
                          </a:solidFill>
                          <a:effectLst/>
                          <a:latin typeface="+mn-lt"/>
                          <a:ea typeface="Calibri"/>
                          <a:cs typeface="Times New Roman"/>
                          <a:sym typeface="Symbol"/>
                        </a:rPr>
                        <a:t></a:t>
                      </a:r>
                      <a:r>
                        <a:rPr lang="en-US" sz="1800" b="0" dirty="0">
                          <a:solidFill>
                            <a:srgbClr val="0000FF"/>
                          </a:solidFill>
                          <a:effectLst/>
                          <a:latin typeface="+mn-lt"/>
                          <a:ea typeface="Calibri"/>
                          <a:cs typeface="Times New Roman"/>
                        </a:rPr>
                        <a:t>*1s)</a:t>
                      </a:r>
                      <a:r>
                        <a:rPr lang="en-US" sz="1800" b="0" baseline="30000" dirty="0">
                          <a:solidFill>
                            <a:srgbClr val="0000FF"/>
                          </a:solidFill>
                          <a:effectLst/>
                          <a:latin typeface="+mn-lt"/>
                          <a:ea typeface="Calibri"/>
                          <a:cs typeface="Times New Roman"/>
                        </a:rPr>
                        <a:t>2</a:t>
                      </a:r>
                      <a:r>
                        <a:rPr lang="en-US" sz="1800" b="0" dirty="0">
                          <a:solidFill>
                            <a:srgbClr val="0000FF"/>
                          </a:solidFill>
                          <a:effectLst/>
                          <a:latin typeface="+mn-lt"/>
                          <a:ea typeface="Calibri"/>
                          <a:cs typeface="Times New Roman"/>
                        </a:rPr>
                        <a:t>,</a:t>
                      </a:r>
                    </a:p>
                    <a:p>
                      <a:pPr marL="0" marR="0">
                        <a:lnSpc>
                          <a:spcPct val="115000"/>
                        </a:lnSpc>
                        <a:spcBef>
                          <a:spcPts val="0"/>
                        </a:spcBef>
                        <a:spcAft>
                          <a:spcPts val="0"/>
                        </a:spcAft>
                      </a:pPr>
                      <a:r>
                        <a:rPr lang="en-US" sz="1800" b="0" dirty="0">
                          <a:effectLst/>
                          <a:latin typeface="+mn-lt"/>
                          <a:ea typeface="Calibri"/>
                          <a:cs typeface="Times New Roman"/>
                        </a:rPr>
                        <a:t>Bond order for He</a:t>
                      </a:r>
                      <a:r>
                        <a:rPr lang="en-US" sz="1800" b="0" baseline="-25000" dirty="0">
                          <a:effectLst/>
                          <a:latin typeface="+mn-lt"/>
                          <a:ea typeface="Calibri"/>
                          <a:cs typeface="Times New Roman"/>
                        </a:rPr>
                        <a:t>2</a:t>
                      </a:r>
                      <a:r>
                        <a:rPr lang="en-US" sz="1800" b="0" dirty="0">
                          <a:effectLst/>
                          <a:latin typeface="+mn-lt"/>
                          <a:ea typeface="Calibri"/>
                          <a:cs typeface="Times New Roman"/>
                        </a:rPr>
                        <a:t>: </a:t>
                      </a:r>
                      <a:r>
                        <a:rPr lang="en-US" sz="1800" b="0" dirty="0">
                          <a:solidFill>
                            <a:srgbClr val="FF0000"/>
                          </a:solidFill>
                          <a:effectLst/>
                          <a:latin typeface="+mn-lt"/>
                          <a:ea typeface="Calibri"/>
                          <a:cs typeface="Times New Roman"/>
                        </a:rPr>
                        <a:t>BO = ½ (2 – 2) = 0</a:t>
                      </a:r>
                      <a:r>
                        <a:rPr lang="en-US" sz="1800" b="0" dirty="0">
                          <a:effectLst/>
                          <a:latin typeface="+mn-lt"/>
                          <a:ea typeface="Calibri"/>
                          <a:cs typeface="Times New Roman"/>
                        </a:rPr>
                        <a:t>, Therefore, </a:t>
                      </a:r>
                      <a:r>
                        <a:rPr lang="en-US" sz="1800" b="0" dirty="0">
                          <a:solidFill>
                            <a:srgbClr val="FF0000"/>
                          </a:solidFill>
                          <a:effectLst/>
                          <a:latin typeface="+mn-lt"/>
                          <a:ea typeface="Calibri"/>
                          <a:cs typeface="Times New Roman"/>
                        </a:rPr>
                        <a:t>He</a:t>
                      </a:r>
                      <a:r>
                        <a:rPr lang="en-US" sz="1800" b="0" baseline="-25000" dirty="0">
                          <a:solidFill>
                            <a:srgbClr val="FF0000"/>
                          </a:solidFill>
                          <a:effectLst/>
                          <a:latin typeface="+mn-lt"/>
                          <a:ea typeface="Calibri"/>
                          <a:cs typeface="Times New Roman"/>
                        </a:rPr>
                        <a:t>2</a:t>
                      </a:r>
                      <a:r>
                        <a:rPr lang="en-US" sz="1800" b="0" dirty="0">
                          <a:solidFill>
                            <a:srgbClr val="FF0000"/>
                          </a:solidFill>
                          <a:effectLst/>
                          <a:latin typeface="+mn-lt"/>
                          <a:ea typeface="Calibri"/>
                          <a:cs typeface="Times New Roman"/>
                        </a:rPr>
                        <a:t> does not exist. </a:t>
                      </a:r>
                    </a:p>
                  </a:txBody>
                  <a:tcPr marL="28022" marR="28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endParaRPr lang="en-US" sz="1400" dirty="0">
                        <a:latin typeface="Calibri"/>
                        <a:ea typeface="Times New Roman"/>
                      </a:endParaRPr>
                    </a:p>
                  </a:txBody>
                  <a:tcPr marL="28022" marR="28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6500">
                <a:tc>
                  <a:txBody>
                    <a:bodyPr/>
                    <a:lstStyle/>
                    <a:p>
                      <a:pPr marL="0" marR="0">
                        <a:lnSpc>
                          <a:spcPct val="115000"/>
                        </a:lnSpc>
                        <a:spcBef>
                          <a:spcPts val="0"/>
                        </a:spcBef>
                        <a:spcAft>
                          <a:spcPts val="0"/>
                        </a:spcAft>
                      </a:pPr>
                      <a:r>
                        <a:rPr lang="en-US" sz="1800" b="0" dirty="0">
                          <a:effectLst/>
                          <a:latin typeface="+mn-lt"/>
                          <a:ea typeface="Calibri"/>
                          <a:cs typeface="Times New Roman"/>
                        </a:rPr>
                        <a:t>He</a:t>
                      </a:r>
                      <a:r>
                        <a:rPr lang="en-US" sz="1800" b="0" baseline="-25000" dirty="0">
                          <a:effectLst/>
                          <a:latin typeface="+mn-lt"/>
                          <a:ea typeface="Calibri"/>
                          <a:cs typeface="Times New Roman"/>
                        </a:rPr>
                        <a:t>2</a:t>
                      </a:r>
                      <a:r>
                        <a:rPr lang="en-US" sz="1800" b="0" baseline="30000" dirty="0">
                          <a:effectLst/>
                          <a:latin typeface="+mn-lt"/>
                          <a:ea typeface="Calibri"/>
                          <a:cs typeface="Times New Roman"/>
                        </a:rPr>
                        <a:t>+</a:t>
                      </a:r>
                      <a:r>
                        <a:rPr lang="en-US" sz="1800" b="0" dirty="0">
                          <a:effectLst/>
                          <a:latin typeface="+mn-lt"/>
                          <a:ea typeface="Calibri"/>
                          <a:cs typeface="Times New Roman"/>
                        </a:rPr>
                        <a:t>, Electron Configuration of He atom is: </a:t>
                      </a:r>
                      <a:r>
                        <a:rPr lang="en-US" sz="1800" b="0" dirty="0">
                          <a:solidFill>
                            <a:srgbClr val="0000FF"/>
                          </a:solidFill>
                          <a:effectLst/>
                          <a:latin typeface="+mn-lt"/>
                          <a:ea typeface="Calibri"/>
                          <a:cs typeface="Times New Roman"/>
                        </a:rPr>
                        <a:t>1s</a:t>
                      </a:r>
                      <a:r>
                        <a:rPr lang="en-US" sz="1800" b="0" baseline="30000" dirty="0">
                          <a:solidFill>
                            <a:srgbClr val="0000FF"/>
                          </a:solidFill>
                          <a:effectLst/>
                          <a:latin typeface="+mn-lt"/>
                          <a:ea typeface="Calibri"/>
                          <a:cs typeface="Times New Roman"/>
                        </a:rPr>
                        <a:t>2</a:t>
                      </a:r>
                      <a:r>
                        <a:rPr lang="en-US" sz="1800" b="0" dirty="0">
                          <a:solidFill>
                            <a:srgbClr val="0000FF"/>
                          </a:solidFill>
                          <a:effectLst/>
                          <a:latin typeface="+mn-lt"/>
                          <a:ea typeface="Calibri"/>
                          <a:cs typeface="Times New Roman"/>
                        </a:rPr>
                        <a:t> </a:t>
                      </a:r>
                      <a:r>
                        <a:rPr lang="en-US" sz="1800" b="0" dirty="0">
                          <a:effectLst/>
                          <a:latin typeface="+mn-lt"/>
                          <a:ea typeface="Calibri"/>
                          <a:cs typeface="Times New Roman"/>
                        </a:rPr>
                        <a:t>,Electrons found in He</a:t>
                      </a:r>
                      <a:r>
                        <a:rPr lang="en-US" sz="1800" b="0" baseline="-25000" dirty="0">
                          <a:effectLst/>
                          <a:latin typeface="+mn-lt"/>
                          <a:ea typeface="Calibri"/>
                          <a:cs typeface="Times New Roman"/>
                        </a:rPr>
                        <a:t>2</a:t>
                      </a:r>
                      <a:r>
                        <a:rPr lang="en-US" sz="1800" b="0" baseline="30000" dirty="0">
                          <a:effectLst/>
                          <a:latin typeface="+mn-lt"/>
                          <a:ea typeface="Calibri"/>
                          <a:cs typeface="Times New Roman"/>
                        </a:rPr>
                        <a:t>+</a:t>
                      </a:r>
                      <a:r>
                        <a:rPr lang="en-US" sz="1800" b="0" dirty="0">
                          <a:effectLst/>
                          <a:latin typeface="+mn-lt"/>
                          <a:ea typeface="Calibri"/>
                          <a:cs typeface="Times New Roman"/>
                        </a:rPr>
                        <a:t> are:</a:t>
                      </a:r>
                      <a:r>
                        <a:rPr lang="en-US" sz="1800" b="0" dirty="0">
                          <a:solidFill>
                            <a:srgbClr val="000000"/>
                          </a:solidFill>
                          <a:effectLst/>
                          <a:latin typeface="+mn-lt"/>
                          <a:ea typeface="Calibri"/>
                          <a:cs typeface="Times New Roman"/>
                        </a:rPr>
                        <a:t> </a:t>
                      </a:r>
                      <a:endParaRPr lang="en-US" sz="1800" b="0" dirty="0">
                        <a:effectLst/>
                        <a:latin typeface="+mn-lt"/>
                        <a:ea typeface="Calibri"/>
                        <a:cs typeface="Times New Roman"/>
                      </a:endParaRPr>
                    </a:p>
                    <a:p>
                      <a:pPr marL="0" marR="0">
                        <a:lnSpc>
                          <a:spcPct val="115000"/>
                        </a:lnSpc>
                        <a:spcBef>
                          <a:spcPts val="0"/>
                        </a:spcBef>
                        <a:spcAft>
                          <a:spcPts val="0"/>
                        </a:spcAft>
                      </a:pPr>
                      <a:r>
                        <a:rPr lang="en-US" sz="1800" b="0" dirty="0">
                          <a:solidFill>
                            <a:srgbClr val="FF0000"/>
                          </a:solidFill>
                          <a:effectLst/>
                          <a:latin typeface="+mn-lt"/>
                          <a:ea typeface="Calibri"/>
                          <a:cs typeface="Times New Roman"/>
                        </a:rPr>
                        <a:t>He</a:t>
                      </a:r>
                      <a:r>
                        <a:rPr lang="en-US" sz="1800" b="0" baseline="30000" dirty="0">
                          <a:solidFill>
                            <a:srgbClr val="FF0000"/>
                          </a:solidFill>
                          <a:effectLst/>
                          <a:latin typeface="+mn-lt"/>
                          <a:ea typeface="Calibri"/>
                          <a:cs typeface="Times New Roman"/>
                        </a:rPr>
                        <a:t>+</a:t>
                      </a:r>
                      <a:r>
                        <a:rPr lang="en-US" sz="1800" b="0" dirty="0">
                          <a:solidFill>
                            <a:srgbClr val="FF0000"/>
                          </a:solidFill>
                          <a:effectLst/>
                          <a:latin typeface="+mn-lt"/>
                          <a:ea typeface="Calibri"/>
                          <a:cs typeface="Times New Roman"/>
                        </a:rPr>
                        <a:t> + He = 1 + 2 = 3</a:t>
                      </a:r>
                    </a:p>
                    <a:p>
                      <a:pPr marL="0" marR="0">
                        <a:lnSpc>
                          <a:spcPct val="115000"/>
                        </a:lnSpc>
                        <a:spcBef>
                          <a:spcPts val="0"/>
                        </a:spcBef>
                        <a:spcAft>
                          <a:spcPts val="0"/>
                        </a:spcAft>
                      </a:pPr>
                      <a:r>
                        <a:rPr lang="en-US" sz="1800" b="0" dirty="0">
                          <a:effectLst/>
                          <a:latin typeface="+mn-lt"/>
                          <a:ea typeface="Calibri"/>
                          <a:cs typeface="Times New Roman"/>
                        </a:rPr>
                        <a:t>Molecular orbital configuration for He</a:t>
                      </a:r>
                      <a:r>
                        <a:rPr lang="en-US" sz="1800" b="0" baseline="-25000" dirty="0">
                          <a:effectLst/>
                          <a:latin typeface="+mn-lt"/>
                          <a:ea typeface="Calibri"/>
                          <a:cs typeface="Times New Roman"/>
                        </a:rPr>
                        <a:t>2</a:t>
                      </a:r>
                      <a:r>
                        <a:rPr lang="en-US" sz="1800" b="0" baseline="30000" dirty="0">
                          <a:effectLst/>
                          <a:latin typeface="+mn-lt"/>
                          <a:ea typeface="Calibri"/>
                          <a:cs typeface="Times New Roman"/>
                        </a:rPr>
                        <a:t>+</a:t>
                      </a:r>
                      <a:r>
                        <a:rPr lang="en-US" sz="1800" b="0" dirty="0">
                          <a:effectLst/>
                          <a:latin typeface="+mn-lt"/>
                          <a:ea typeface="Calibri"/>
                          <a:cs typeface="Times New Roman"/>
                        </a:rPr>
                        <a:t>: </a:t>
                      </a:r>
                      <a:r>
                        <a:rPr lang="en-US" sz="1800" b="0" dirty="0">
                          <a:solidFill>
                            <a:srgbClr val="0000FF"/>
                          </a:solidFill>
                          <a:effectLst/>
                          <a:latin typeface="+mn-lt"/>
                          <a:ea typeface="Calibri"/>
                          <a:cs typeface="Times New Roman"/>
                        </a:rPr>
                        <a:t>(</a:t>
                      </a:r>
                      <a:r>
                        <a:rPr lang="en-US" sz="1800" b="0" dirty="0">
                          <a:solidFill>
                            <a:srgbClr val="0000FF"/>
                          </a:solidFill>
                          <a:effectLst/>
                          <a:latin typeface="+mn-lt"/>
                          <a:ea typeface="Calibri"/>
                          <a:cs typeface="Times New Roman"/>
                          <a:sym typeface="Symbol"/>
                        </a:rPr>
                        <a:t></a:t>
                      </a:r>
                      <a:r>
                        <a:rPr lang="en-US" sz="1800" b="0" dirty="0">
                          <a:solidFill>
                            <a:srgbClr val="0000FF"/>
                          </a:solidFill>
                          <a:effectLst/>
                          <a:latin typeface="+mn-lt"/>
                          <a:ea typeface="Calibri"/>
                          <a:cs typeface="Times New Roman"/>
                        </a:rPr>
                        <a:t>1s)</a:t>
                      </a:r>
                      <a:r>
                        <a:rPr lang="en-US" sz="1800" b="0" baseline="30000" dirty="0">
                          <a:solidFill>
                            <a:srgbClr val="0000FF"/>
                          </a:solidFill>
                          <a:effectLst/>
                          <a:latin typeface="+mn-lt"/>
                          <a:ea typeface="Calibri"/>
                          <a:cs typeface="Times New Roman"/>
                        </a:rPr>
                        <a:t>2</a:t>
                      </a:r>
                      <a:r>
                        <a:rPr lang="en-US" sz="1800" b="0" dirty="0">
                          <a:solidFill>
                            <a:srgbClr val="0000FF"/>
                          </a:solidFill>
                          <a:effectLst/>
                          <a:latin typeface="+mn-lt"/>
                          <a:ea typeface="Calibri"/>
                          <a:cs typeface="Times New Roman"/>
                        </a:rPr>
                        <a:t>(</a:t>
                      </a:r>
                      <a:r>
                        <a:rPr lang="en-US" sz="1800" b="0" dirty="0">
                          <a:solidFill>
                            <a:srgbClr val="0000FF"/>
                          </a:solidFill>
                          <a:effectLst/>
                          <a:latin typeface="+mn-lt"/>
                          <a:ea typeface="Calibri"/>
                          <a:cs typeface="Times New Roman"/>
                          <a:sym typeface="Symbol"/>
                        </a:rPr>
                        <a:t></a:t>
                      </a:r>
                      <a:r>
                        <a:rPr lang="en-US" sz="1800" b="0" dirty="0">
                          <a:solidFill>
                            <a:srgbClr val="0000FF"/>
                          </a:solidFill>
                          <a:effectLst/>
                          <a:latin typeface="+mn-lt"/>
                          <a:ea typeface="Calibri"/>
                          <a:cs typeface="Times New Roman"/>
                        </a:rPr>
                        <a:t>*1s)</a:t>
                      </a:r>
                      <a:r>
                        <a:rPr lang="en-US" sz="1800" b="0" baseline="30000" dirty="0">
                          <a:solidFill>
                            <a:srgbClr val="0000FF"/>
                          </a:solidFill>
                          <a:effectLst/>
                          <a:latin typeface="+mn-lt"/>
                          <a:ea typeface="Calibri"/>
                          <a:cs typeface="Times New Roman"/>
                        </a:rPr>
                        <a:t>1</a:t>
                      </a:r>
                      <a:r>
                        <a:rPr lang="en-US" sz="1800" b="0" dirty="0">
                          <a:solidFill>
                            <a:srgbClr val="0000FF"/>
                          </a:solidFill>
                          <a:effectLst/>
                          <a:latin typeface="+mn-lt"/>
                          <a:ea typeface="Calibri"/>
                          <a:cs typeface="Times New Roman"/>
                        </a:rPr>
                        <a:t>,</a:t>
                      </a:r>
                    </a:p>
                    <a:p>
                      <a:pPr marL="0" marR="0">
                        <a:lnSpc>
                          <a:spcPct val="115000"/>
                        </a:lnSpc>
                        <a:spcBef>
                          <a:spcPts val="0"/>
                        </a:spcBef>
                        <a:spcAft>
                          <a:spcPts val="0"/>
                        </a:spcAft>
                      </a:pPr>
                      <a:r>
                        <a:rPr lang="en-US" sz="1800" b="0" dirty="0">
                          <a:effectLst/>
                          <a:latin typeface="+mn-lt"/>
                          <a:ea typeface="Calibri"/>
                          <a:cs typeface="Times New Roman"/>
                        </a:rPr>
                        <a:t>Bond order for </a:t>
                      </a:r>
                      <a:r>
                        <a:rPr lang="en-US" sz="1800" b="0" dirty="0">
                          <a:solidFill>
                            <a:srgbClr val="FF0000"/>
                          </a:solidFill>
                          <a:effectLst/>
                          <a:latin typeface="+mn-lt"/>
                          <a:ea typeface="Calibri"/>
                          <a:cs typeface="Times New Roman"/>
                        </a:rPr>
                        <a:t>He</a:t>
                      </a:r>
                      <a:r>
                        <a:rPr lang="en-US" sz="1800" b="0" baseline="-25000" dirty="0">
                          <a:solidFill>
                            <a:srgbClr val="FF0000"/>
                          </a:solidFill>
                          <a:effectLst/>
                          <a:latin typeface="+mn-lt"/>
                          <a:ea typeface="Calibri"/>
                          <a:cs typeface="Times New Roman"/>
                        </a:rPr>
                        <a:t>2</a:t>
                      </a:r>
                      <a:r>
                        <a:rPr lang="en-US" sz="1800" b="0" baseline="30000" dirty="0">
                          <a:solidFill>
                            <a:srgbClr val="FF0000"/>
                          </a:solidFill>
                          <a:effectLst/>
                          <a:latin typeface="+mn-lt"/>
                          <a:ea typeface="Calibri"/>
                          <a:cs typeface="Times New Roman"/>
                        </a:rPr>
                        <a:t>+</a:t>
                      </a:r>
                      <a:r>
                        <a:rPr lang="en-US" sz="1800" b="0" dirty="0">
                          <a:solidFill>
                            <a:srgbClr val="FF0000"/>
                          </a:solidFill>
                          <a:effectLst/>
                          <a:latin typeface="+mn-lt"/>
                          <a:ea typeface="Calibri"/>
                          <a:cs typeface="Times New Roman"/>
                        </a:rPr>
                        <a:t>: BO = ½ (2 –1) = </a:t>
                      </a:r>
                      <a:r>
                        <a:rPr lang="en-US" sz="1800" b="0" dirty="0" smtClean="0">
                          <a:solidFill>
                            <a:srgbClr val="FF0000"/>
                          </a:solidFill>
                          <a:effectLst/>
                          <a:latin typeface="+mn-lt"/>
                          <a:ea typeface="Calibri"/>
                          <a:cs typeface="Times New Roman"/>
                        </a:rPr>
                        <a:t>1/2, </a:t>
                      </a:r>
                      <a:r>
                        <a:rPr lang="en-US" sz="1800" b="0" dirty="0">
                          <a:effectLst/>
                          <a:latin typeface="+mn-lt"/>
                          <a:ea typeface="Calibri"/>
                          <a:cs typeface="Times New Roman"/>
                        </a:rPr>
                        <a:t>Therefore the bond between </a:t>
                      </a:r>
                      <a:r>
                        <a:rPr lang="en-US" sz="1800" b="0" dirty="0" smtClean="0">
                          <a:solidFill>
                            <a:srgbClr val="0000FF"/>
                          </a:solidFill>
                          <a:effectLst/>
                          <a:latin typeface="+mn-lt"/>
                          <a:ea typeface="Calibri"/>
                          <a:cs typeface="Times New Roman"/>
                        </a:rPr>
                        <a:t>He--He </a:t>
                      </a:r>
                      <a:r>
                        <a:rPr lang="en-US" sz="1800" b="0" dirty="0">
                          <a:effectLst/>
                          <a:latin typeface="+mn-lt"/>
                          <a:ea typeface="Calibri"/>
                          <a:cs typeface="Times New Roman"/>
                        </a:rPr>
                        <a:t>is </a:t>
                      </a:r>
                      <a:r>
                        <a:rPr lang="en-US" sz="1800" b="0" dirty="0" smtClean="0">
                          <a:solidFill>
                            <a:srgbClr val="0000FF"/>
                          </a:solidFill>
                          <a:effectLst/>
                          <a:latin typeface="+mn-lt"/>
                          <a:ea typeface="Calibri"/>
                          <a:cs typeface="Times New Roman"/>
                        </a:rPr>
                        <a:t>partial </a:t>
                      </a:r>
                      <a:r>
                        <a:rPr lang="en-US" sz="1800" b="0" dirty="0">
                          <a:solidFill>
                            <a:srgbClr val="0000FF"/>
                          </a:solidFill>
                          <a:effectLst/>
                          <a:latin typeface="+mn-lt"/>
                          <a:ea typeface="Calibri"/>
                          <a:cs typeface="Times New Roman"/>
                        </a:rPr>
                        <a:t>bond. </a:t>
                      </a:r>
                    </a:p>
                  </a:txBody>
                  <a:tcPr marL="28022" marR="28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endParaRPr lang="en-US" sz="400" dirty="0">
                        <a:latin typeface="Calibri"/>
                        <a:ea typeface="Times New Roman"/>
                      </a:endParaRPr>
                    </a:p>
                  </a:txBody>
                  <a:tcPr marL="28022" marR="28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9" name="Picture 18"/>
          <p:cNvPicPr/>
          <p:nvPr/>
        </p:nvPicPr>
        <p:blipFill>
          <a:blip r:embed="rId2" cstate="print"/>
          <a:srcRect r="3165" b="-810"/>
          <a:stretch>
            <a:fillRect/>
          </a:stretch>
        </p:blipFill>
        <p:spPr bwMode="auto">
          <a:xfrm>
            <a:off x="4876800" y="1981200"/>
            <a:ext cx="3733800" cy="1828800"/>
          </a:xfrm>
          <a:prstGeom prst="rect">
            <a:avLst/>
          </a:prstGeom>
          <a:noFill/>
          <a:ln w="9525">
            <a:noFill/>
            <a:miter lim="800000"/>
            <a:headEnd/>
            <a:tailEnd/>
          </a:ln>
        </p:spPr>
      </p:pic>
      <p:pic>
        <p:nvPicPr>
          <p:cNvPr id="20" name="Picture 19"/>
          <p:cNvPicPr/>
          <p:nvPr/>
        </p:nvPicPr>
        <p:blipFill>
          <a:blip r:embed="rId3" cstate="print"/>
          <a:srcRect b="481"/>
          <a:stretch>
            <a:fillRect/>
          </a:stretch>
        </p:blipFill>
        <p:spPr bwMode="auto">
          <a:xfrm>
            <a:off x="4800600" y="4343400"/>
            <a:ext cx="4114800"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385048" cy="685800"/>
          </a:xfrm>
        </p:spPr>
        <p:txBody>
          <a:bodyPr>
            <a:normAutofit fontScale="90000"/>
          </a:bodyPr>
          <a:lstStyle/>
          <a:p>
            <a:r>
              <a:rPr lang="en-US" sz="4000" b="1" dirty="0" smtClean="0">
                <a:solidFill>
                  <a:srgbClr val="00B0F0"/>
                </a:solidFill>
              </a:rPr>
              <a:t>Examples</a:t>
            </a:r>
            <a:endParaRPr lang="en-US" sz="4000" dirty="0"/>
          </a:p>
        </p:txBody>
      </p:sp>
      <p:pic>
        <p:nvPicPr>
          <p:cNvPr id="8" name="Picture 7"/>
          <p:cNvPicPr/>
          <p:nvPr/>
        </p:nvPicPr>
        <p:blipFill>
          <a:blip r:embed="rId2" cstate="print"/>
          <a:srcRect l="256" b="1268"/>
          <a:stretch>
            <a:fillRect/>
          </a:stretch>
        </p:blipFill>
        <p:spPr bwMode="auto">
          <a:xfrm>
            <a:off x="152400" y="1219200"/>
            <a:ext cx="899160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00B0F0"/>
                </a:solidFill>
              </a:rPr>
              <a:t>Examples</a:t>
            </a:r>
            <a:endParaRPr lang="en-US" sz="4000" dirty="0"/>
          </a:p>
        </p:txBody>
      </p:sp>
      <p:graphicFrame>
        <p:nvGraphicFramePr>
          <p:cNvPr id="4" name="Table 3"/>
          <p:cNvGraphicFramePr>
            <a:graphicFrameLocks noGrp="1"/>
          </p:cNvGraphicFramePr>
          <p:nvPr/>
        </p:nvGraphicFramePr>
        <p:xfrm>
          <a:off x="228600" y="1371600"/>
          <a:ext cx="8686800" cy="5334000"/>
        </p:xfrm>
        <a:graphic>
          <a:graphicData uri="http://schemas.openxmlformats.org/drawingml/2006/table">
            <a:tbl>
              <a:tblPr/>
              <a:tblGrid>
                <a:gridCol w="4420961"/>
                <a:gridCol w="4265839"/>
              </a:tblGrid>
              <a:tr h="2552290">
                <a:tc>
                  <a:txBody>
                    <a:bodyPr/>
                    <a:lstStyle/>
                    <a:p>
                      <a:pPr marL="0" marR="0" algn="just">
                        <a:lnSpc>
                          <a:spcPct val="115000"/>
                        </a:lnSpc>
                        <a:spcBef>
                          <a:spcPts val="0"/>
                        </a:spcBef>
                        <a:spcAft>
                          <a:spcPts val="0"/>
                        </a:spcAft>
                      </a:pPr>
                      <a:endParaRPr lang="en-US" sz="1600" b="0" dirty="0" smtClean="0">
                        <a:effectLst/>
                        <a:latin typeface="Times New Roman"/>
                        <a:ea typeface="Calibri"/>
                        <a:cs typeface="Times New Roman"/>
                      </a:endParaRPr>
                    </a:p>
                    <a:p>
                      <a:pPr marL="0" marR="0" algn="just">
                        <a:lnSpc>
                          <a:spcPct val="115000"/>
                        </a:lnSpc>
                        <a:spcBef>
                          <a:spcPts val="0"/>
                        </a:spcBef>
                        <a:spcAft>
                          <a:spcPts val="0"/>
                        </a:spcAft>
                      </a:pPr>
                      <a:r>
                        <a:rPr lang="en-US" sz="1600" b="0" dirty="0" smtClean="0">
                          <a:effectLst/>
                          <a:latin typeface="Times New Roman"/>
                          <a:ea typeface="Calibri"/>
                          <a:cs typeface="Times New Roman"/>
                        </a:rPr>
                        <a:t>Oxygen </a:t>
                      </a:r>
                      <a:r>
                        <a:rPr lang="en-US" sz="1600" b="0" dirty="0">
                          <a:effectLst/>
                          <a:latin typeface="Times New Roman"/>
                          <a:ea typeface="Calibri"/>
                          <a:cs typeface="Times New Roman"/>
                        </a:rPr>
                        <a:t>(O</a:t>
                      </a:r>
                      <a:r>
                        <a:rPr lang="en-US" sz="1600" b="0" baseline="-25000" dirty="0">
                          <a:effectLst/>
                          <a:latin typeface="Times New Roman"/>
                          <a:ea typeface="Calibri"/>
                          <a:cs typeface="Times New Roman"/>
                        </a:rPr>
                        <a:t>2</a:t>
                      </a:r>
                      <a:r>
                        <a:rPr lang="en-US" sz="1600" b="0" dirty="0">
                          <a:effectLst/>
                          <a:latin typeface="Times New Roman"/>
                          <a:ea typeface="Calibri"/>
                          <a:cs typeface="Times New Roman"/>
                        </a:rPr>
                        <a:t>), Electron Configuration for O atom is: </a:t>
                      </a:r>
                      <a:r>
                        <a:rPr lang="en-US" sz="1600" b="0" dirty="0">
                          <a:solidFill>
                            <a:srgbClr val="0000FF"/>
                          </a:solidFill>
                          <a:effectLst/>
                          <a:latin typeface="Times New Roman"/>
                          <a:ea typeface="Calibri"/>
                          <a:cs typeface="Times New Roman"/>
                        </a:rPr>
                        <a:t>1s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2s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2p</a:t>
                      </a:r>
                      <a:r>
                        <a:rPr lang="en-US" sz="1600" b="0" baseline="30000" dirty="0">
                          <a:solidFill>
                            <a:srgbClr val="0000FF"/>
                          </a:solidFill>
                          <a:effectLst/>
                          <a:latin typeface="Times New Roman"/>
                          <a:ea typeface="Calibri"/>
                          <a:cs typeface="Times New Roman"/>
                        </a:rPr>
                        <a:t>4</a:t>
                      </a:r>
                      <a:endParaRPr lang="en-US" sz="1600" b="0" dirty="0">
                        <a:solidFill>
                          <a:srgbClr val="0000FF"/>
                        </a:solidFill>
                        <a:effectLst/>
                        <a:latin typeface="Calibri"/>
                        <a:ea typeface="Calibri"/>
                        <a:cs typeface="Times New Roman"/>
                      </a:endParaRPr>
                    </a:p>
                    <a:p>
                      <a:pPr marL="0" marR="0" algn="just">
                        <a:lnSpc>
                          <a:spcPct val="115000"/>
                        </a:lnSpc>
                        <a:spcBef>
                          <a:spcPts val="0"/>
                        </a:spcBef>
                        <a:spcAft>
                          <a:spcPts val="0"/>
                        </a:spcAft>
                      </a:pPr>
                      <a:r>
                        <a:rPr lang="en-US" sz="1600" b="0" dirty="0">
                          <a:effectLst/>
                          <a:latin typeface="Times New Roman"/>
                          <a:ea typeface="Calibri"/>
                          <a:cs typeface="Times New Roman"/>
                        </a:rPr>
                        <a:t>Electrons found in O</a:t>
                      </a:r>
                      <a:r>
                        <a:rPr lang="en-US" sz="1600" b="0" baseline="-25000" dirty="0">
                          <a:effectLst/>
                          <a:latin typeface="Times New Roman"/>
                          <a:ea typeface="Calibri"/>
                          <a:cs typeface="Times New Roman"/>
                        </a:rPr>
                        <a:t>2 </a:t>
                      </a:r>
                      <a:r>
                        <a:rPr lang="en-US" sz="1600" b="0" dirty="0">
                          <a:effectLst/>
                          <a:latin typeface="Times New Roman"/>
                          <a:ea typeface="Calibri"/>
                          <a:cs typeface="Times New Roman"/>
                        </a:rPr>
                        <a:t>:</a:t>
                      </a:r>
                      <a:r>
                        <a:rPr lang="en-US" sz="1600" b="0" dirty="0">
                          <a:effectLst/>
                          <a:latin typeface="Arial"/>
                          <a:ea typeface="Calibri"/>
                          <a:cs typeface="Times New Roman"/>
                        </a:rPr>
                        <a:t> </a:t>
                      </a:r>
                      <a:r>
                        <a:rPr lang="en-US" sz="1600" b="0" dirty="0" smtClean="0">
                          <a:solidFill>
                            <a:srgbClr val="FF0000"/>
                          </a:solidFill>
                          <a:effectLst/>
                          <a:latin typeface="Times New Roman"/>
                          <a:ea typeface="Calibri"/>
                          <a:cs typeface="Times New Roman"/>
                        </a:rPr>
                        <a:t>O </a:t>
                      </a:r>
                      <a:r>
                        <a:rPr lang="en-US" sz="1600" b="0" dirty="0">
                          <a:solidFill>
                            <a:srgbClr val="FF0000"/>
                          </a:solidFill>
                          <a:effectLst/>
                          <a:latin typeface="Times New Roman"/>
                          <a:ea typeface="Calibri"/>
                          <a:cs typeface="Times New Roman"/>
                        </a:rPr>
                        <a:t>+ </a:t>
                      </a:r>
                      <a:r>
                        <a:rPr lang="en-US" sz="1600" b="0" dirty="0" smtClean="0">
                          <a:solidFill>
                            <a:srgbClr val="FF0000"/>
                          </a:solidFill>
                          <a:effectLst/>
                          <a:latin typeface="Times New Roman"/>
                          <a:ea typeface="Calibri"/>
                          <a:cs typeface="Times New Roman"/>
                        </a:rPr>
                        <a:t>O </a:t>
                      </a:r>
                      <a:r>
                        <a:rPr lang="en-US" sz="1600" b="0" dirty="0">
                          <a:solidFill>
                            <a:srgbClr val="FF0000"/>
                          </a:solidFill>
                          <a:effectLst/>
                          <a:latin typeface="Times New Roman"/>
                          <a:ea typeface="Calibri"/>
                          <a:cs typeface="Times New Roman"/>
                        </a:rPr>
                        <a:t>= 8 + 8 = 16 </a:t>
                      </a:r>
                      <a:endParaRPr lang="en-US" sz="1600" b="0" dirty="0">
                        <a:solidFill>
                          <a:srgbClr val="FF0000"/>
                        </a:solidFill>
                        <a:effectLst/>
                        <a:latin typeface="Calibri"/>
                        <a:ea typeface="Calibri"/>
                        <a:cs typeface="Times New Roman"/>
                      </a:endParaRPr>
                    </a:p>
                    <a:p>
                      <a:pPr marL="0" marR="0">
                        <a:lnSpc>
                          <a:spcPct val="115000"/>
                        </a:lnSpc>
                        <a:spcBef>
                          <a:spcPts val="0"/>
                        </a:spcBef>
                        <a:spcAft>
                          <a:spcPts val="0"/>
                        </a:spcAft>
                      </a:pPr>
                      <a:r>
                        <a:rPr lang="en-US" sz="1600" b="0" dirty="0">
                          <a:effectLst/>
                          <a:latin typeface="Times New Roman"/>
                          <a:ea typeface="Calibri"/>
                          <a:cs typeface="Times New Roman"/>
                        </a:rPr>
                        <a:t>MO configuration for O</a:t>
                      </a:r>
                      <a:r>
                        <a:rPr lang="en-US" sz="1600" b="0" baseline="-25000" dirty="0">
                          <a:effectLst/>
                          <a:latin typeface="Times New Roman"/>
                          <a:ea typeface="Calibri"/>
                          <a:cs typeface="Times New Roman"/>
                        </a:rPr>
                        <a:t>2</a:t>
                      </a:r>
                      <a:r>
                        <a:rPr lang="en-US" sz="1600" b="0" dirty="0">
                          <a:effectLst/>
                          <a:latin typeface="Times New Roman"/>
                          <a:ea typeface="Calibri"/>
                          <a:cs typeface="Times New Roman"/>
                        </a:rPr>
                        <a:t>:</a:t>
                      </a:r>
                      <a:r>
                        <a:rPr lang="en-US" sz="1600" b="0" dirty="0">
                          <a:effectLst/>
                          <a:latin typeface="Arial"/>
                          <a:ea typeface="Calibri"/>
                          <a:cs typeface="Times New Roman"/>
                        </a:rPr>
                        <a:t> </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1s)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*1s)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2s)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*2s)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x</a:t>
                      </a:r>
                      <a:r>
                        <a:rPr lang="en-US" sz="1600" b="0" dirty="0">
                          <a:solidFill>
                            <a:srgbClr val="0000FF"/>
                          </a:solidFill>
                          <a:effectLst/>
                          <a:latin typeface="Times New Roman"/>
                          <a:ea typeface="Calibri"/>
                          <a:cs typeface="Times New Roman"/>
                        </a:rPr>
                        <a:t>)</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p</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y</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a:t>
                      </a:r>
                      <a:r>
                        <a:rPr lang="en-US" sz="1600" b="0" dirty="0">
                          <a:solidFill>
                            <a:srgbClr val="0000FF"/>
                          </a:solidFill>
                          <a:effectLst/>
                          <a:latin typeface="Symbol"/>
                          <a:ea typeface="Calibri"/>
                          <a:cs typeface="Symbol"/>
                        </a:rPr>
                        <a:t>p</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z</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 (</a:t>
                      </a:r>
                      <a:r>
                        <a:rPr lang="en-US" sz="1600" b="0" dirty="0">
                          <a:solidFill>
                            <a:srgbClr val="0000FF"/>
                          </a:solidFill>
                          <a:effectLst/>
                          <a:latin typeface="Symbol"/>
                          <a:ea typeface="Calibri"/>
                          <a:cs typeface="Symbol"/>
                        </a:rPr>
                        <a:t>p</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y</a:t>
                      </a:r>
                      <a:r>
                        <a:rPr lang="en-US" sz="1600" b="0" baseline="30000" dirty="0">
                          <a:solidFill>
                            <a:srgbClr val="0000FF"/>
                          </a:solidFill>
                          <a:effectLst/>
                          <a:latin typeface="Times New Roman"/>
                          <a:ea typeface="Calibri"/>
                          <a:cs typeface="Times New Roman"/>
                        </a:rPr>
                        <a:t>1</a:t>
                      </a:r>
                      <a:r>
                        <a:rPr lang="en-US" sz="1600" b="0" dirty="0">
                          <a:solidFill>
                            <a:srgbClr val="0000FF"/>
                          </a:solidFill>
                          <a:effectLst/>
                          <a:latin typeface="Times New Roman"/>
                          <a:ea typeface="Calibri"/>
                          <a:cs typeface="Times New Roman"/>
                        </a:rPr>
                        <a:t> </a:t>
                      </a:r>
                      <a:r>
                        <a:rPr lang="en-US" sz="1600" b="0" dirty="0">
                          <a:solidFill>
                            <a:srgbClr val="0000FF"/>
                          </a:solidFill>
                          <a:effectLst/>
                          <a:latin typeface="Symbol"/>
                          <a:ea typeface="Calibri"/>
                          <a:cs typeface="Symbol"/>
                        </a:rPr>
                        <a:t>p</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z</a:t>
                      </a:r>
                      <a:r>
                        <a:rPr lang="en-US" sz="1600" b="0" baseline="30000" dirty="0">
                          <a:solidFill>
                            <a:srgbClr val="0000FF"/>
                          </a:solidFill>
                          <a:effectLst/>
                          <a:latin typeface="Times New Roman"/>
                          <a:ea typeface="Calibri"/>
                          <a:cs typeface="Times New Roman"/>
                        </a:rPr>
                        <a:t>1</a:t>
                      </a:r>
                      <a:r>
                        <a:rPr lang="en-US" sz="1600" b="0" dirty="0">
                          <a:solidFill>
                            <a:srgbClr val="0000FF"/>
                          </a:solidFill>
                          <a:effectLst/>
                          <a:latin typeface="Times New Roman"/>
                          <a:ea typeface="Calibri"/>
                          <a:cs typeface="Times New Roman"/>
                        </a:rPr>
                        <a:t>) (</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x</a:t>
                      </a:r>
                      <a:r>
                        <a:rPr lang="en-US" sz="1600" b="0" dirty="0">
                          <a:solidFill>
                            <a:srgbClr val="0000FF"/>
                          </a:solidFill>
                          <a:effectLst/>
                          <a:latin typeface="Times New Roman"/>
                          <a:ea typeface="Calibri"/>
                          <a:cs typeface="Times New Roman"/>
                        </a:rPr>
                        <a:t>)</a:t>
                      </a:r>
                      <a:r>
                        <a:rPr lang="en-US" sz="1600" b="0" baseline="30000" dirty="0">
                          <a:solidFill>
                            <a:srgbClr val="0000FF"/>
                          </a:solidFill>
                          <a:effectLst/>
                          <a:latin typeface="Times New Roman"/>
                          <a:ea typeface="Calibri"/>
                          <a:cs typeface="Times New Roman"/>
                        </a:rPr>
                        <a:t>0</a:t>
                      </a:r>
                      <a:endParaRPr lang="en-US" sz="1600" b="0" dirty="0">
                        <a:solidFill>
                          <a:srgbClr val="0000FF"/>
                        </a:solidFill>
                        <a:effectLst/>
                        <a:latin typeface="Calibri"/>
                        <a:ea typeface="Calibri"/>
                        <a:cs typeface="Times New Roman"/>
                      </a:endParaRPr>
                    </a:p>
                    <a:p>
                      <a:pPr marL="0" marR="0">
                        <a:lnSpc>
                          <a:spcPct val="115000"/>
                        </a:lnSpc>
                        <a:spcBef>
                          <a:spcPts val="0"/>
                        </a:spcBef>
                        <a:spcAft>
                          <a:spcPts val="0"/>
                        </a:spcAft>
                      </a:pPr>
                      <a:r>
                        <a:rPr lang="en-US" sz="1600" b="0" dirty="0">
                          <a:effectLst/>
                          <a:latin typeface="Times New Roman"/>
                          <a:ea typeface="Calibri"/>
                          <a:cs typeface="Times New Roman"/>
                        </a:rPr>
                        <a:t>Bond order for O</a:t>
                      </a:r>
                      <a:r>
                        <a:rPr lang="en-US" sz="1600" b="0" baseline="-25000" dirty="0">
                          <a:effectLst/>
                          <a:latin typeface="Times New Roman"/>
                          <a:ea typeface="Calibri"/>
                          <a:cs typeface="Times New Roman"/>
                        </a:rPr>
                        <a:t>2</a:t>
                      </a:r>
                      <a:r>
                        <a:rPr lang="en-US" sz="1600" b="0" dirty="0">
                          <a:effectLst/>
                          <a:latin typeface="Times New Roman"/>
                          <a:ea typeface="Calibri"/>
                          <a:cs typeface="Times New Roman"/>
                        </a:rPr>
                        <a:t>:</a:t>
                      </a:r>
                      <a:r>
                        <a:rPr lang="en-US" sz="1600" b="0" dirty="0">
                          <a:effectLst/>
                          <a:latin typeface="Arial"/>
                          <a:ea typeface="Calibri"/>
                          <a:cs typeface="Times New Roman"/>
                        </a:rPr>
                        <a:t> </a:t>
                      </a:r>
                      <a:r>
                        <a:rPr lang="en-US" sz="1600" b="0" dirty="0">
                          <a:solidFill>
                            <a:srgbClr val="FF0000"/>
                          </a:solidFill>
                          <a:effectLst/>
                          <a:latin typeface="Times New Roman"/>
                          <a:ea typeface="Calibri"/>
                          <a:cs typeface="Times New Roman"/>
                        </a:rPr>
                        <a:t>BO = ½ (8 – 4) = 2</a:t>
                      </a:r>
                      <a:endParaRPr lang="en-US" sz="1600" b="0" dirty="0">
                        <a:solidFill>
                          <a:srgbClr val="FF0000"/>
                        </a:solidFill>
                        <a:effectLst/>
                        <a:latin typeface="Calibri"/>
                        <a:ea typeface="Calibri"/>
                        <a:cs typeface="Times New Roman"/>
                      </a:endParaRPr>
                    </a:p>
                    <a:p>
                      <a:pPr marL="0" marR="0">
                        <a:lnSpc>
                          <a:spcPct val="115000"/>
                        </a:lnSpc>
                        <a:spcBef>
                          <a:spcPts val="0"/>
                        </a:spcBef>
                        <a:spcAft>
                          <a:spcPts val="0"/>
                        </a:spcAft>
                      </a:pPr>
                      <a:r>
                        <a:rPr lang="en-US" sz="1600" b="0" dirty="0">
                          <a:solidFill>
                            <a:srgbClr val="FF0000"/>
                          </a:solidFill>
                          <a:effectLst/>
                          <a:latin typeface="Times New Roman"/>
                          <a:ea typeface="Calibri"/>
                          <a:cs typeface="Times New Roman"/>
                        </a:rPr>
                        <a:t>Double bond is formed b/n O-O atoms (O=O).</a:t>
                      </a:r>
                      <a:endParaRPr lang="en-US" sz="1600" b="0" dirty="0">
                        <a:solidFill>
                          <a:srgbClr val="FF0000"/>
                        </a:solidFill>
                        <a:effectLst/>
                        <a:latin typeface="Calibri"/>
                        <a:ea typeface="Calibri"/>
                        <a:cs typeface="Times New Roman"/>
                      </a:endParaRPr>
                    </a:p>
                  </a:txBody>
                  <a:tcPr marL="56999" marR="569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900" dirty="0">
                        <a:latin typeface="Calibri"/>
                        <a:ea typeface="Calibri"/>
                        <a:cs typeface="Times New Roman"/>
                      </a:endParaRPr>
                    </a:p>
                  </a:txBody>
                  <a:tcPr marL="56999" marR="569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81710">
                <a:tc>
                  <a:txBody>
                    <a:bodyPr/>
                    <a:lstStyle/>
                    <a:p>
                      <a:pPr marL="0" marR="0">
                        <a:lnSpc>
                          <a:spcPct val="115000"/>
                        </a:lnSpc>
                        <a:spcBef>
                          <a:spcPts val="0"/>
                        </a:spcBef>
                        <a:spcAft>
                          <a:spcPts val="0"/>
                        </a:spcAft>
                      </a:pPr>
                      <a:r>
                        <a:rPr lang="en-US" sz="1600" b="0" dirty="0">
                          <a:effectLst/>
                          <a:latin typeface="Times New Roman"/>
                          <a:ea typeface="Calibri"/>
                          <a:cs typeface="Times New Roman"/>
                        </a:rPr>
                        <a:t>NO, Oxygen (NO), Electron Configuration for: N atom is: </a:t>
                      </a:r>
                      <a:r>
                        <a:rPr lang="en-US" sz="1600" b="0" dirty="0">
                          <a:solidFill>
                            <a:srgbClr val="FF0000"/>
                          </a:solidFill>
                          <a:effectLst/>
                          <a:latin typeface="Times New Roman"/>
                          <a:ea typeface="Calibri"/>
                          <a:cs typeface="Times New Roman"/>
                        </a:rPr>
                        <a:t>1s</a:t>
                      </a:r>
                      <a:r>
                        <a:rPr lang="en-US" sz="1600" b="0" baseline="30000" dirty="0">
                          <a:solidFill>
                            <a:srgbClr val="FF0000"/>
                          </a:solidFill>
                          <a:effectLst/>
                          <a:latin typeface="Times New Roman"/>
                          <a:ea typeface="Calibri"/>
                          <a:cs typeface="Times New Roman"/>
                        </a:rPr>
                        <a:t>2</a:t>
                      </a:r>
                      <a:r>
                        <a:rPr lang="en-US" sz="1600" b="0" dirty="0">
                          <a:solidFill>
                            <a:srgbClr val="FF0000"/>
                          </a:solidFill>
                          <a:effectLst/>
                          <a:latin typeface="Times New Roman"/>
                          <a:ea typeface="Calibri"/>
                          <a:cs typeface="Times New Roman"/>
                        </a:rPr>
                        <a:t>, 2s</a:t>
                      </a:r>
                      <a:r>
                        <a:rPr lang="en-US" sz="1600" b="0" baseline="30000" dirty="0">
                          <a:solidFill>
                            <a:srgbClr val="FF0000"/>
                          </a:solidFill>
                          <a:effectLst/>
                          <a:latin typeface="Times New Roman"/>
                          <a:ea typeface="Calibri"/>
                          <a:cs typeface="Times New Roman"/>
                        </a:rPr>
                        <a:t>2</a:t>
                      </a:r>
                      <a:r>
                        <a:rPr lang="en-US" sz="1600" b="0" dirty="0">
                          <a:solidFill>
                            <a:srgbClr val="FF0000"/>
                          </a:solidFill>
                          <a:effectLst/>
                          <a:latin typeface="Times New Roman"/>
                          <a:ea typeface="Calibri"/>
                          <a:cs typeface="Times New Roman"/>
                        </a:rPr>
                        <a:t>, 2p</a:t>
                      </a:r>
                      <a:r>
                        <a:rPr lang="en-US" sz="1600" b="0" baseline="30000" dirty="0">
                          <a:solidFill>
                            <a:srgbClr val="FF0000"/>
                          </a:solidFill>
                          <a:effectLst/>
                          <a:latin typeface="Times New Roman"/>
                          <a:ea typeface="Calibri"/>
                          <a:cs typeface="Times New Roman"/>
                        </a:rPr>
                        <a:t>3</a:t>
                      </a:r>
                      <a:r>
                        <a:rPr lang="en-US" sz="1600" b="0" dirty="0">
                          <a:solidFill>
                            <a:srgbClr val="FF0000"/>
                          </a:solidFill>
                          <a:effectLst/>
                          <a:latin typeface="Times New Roman"/>
                          <a:ea typeface="Calibri"/>
                          <a:cs typeface="Times New Roman"/>
                        </a:rPr>
                        <a:t> </a:t>
                      </a:r>
                      <a:r>
                        <a:rPr lang="en-US" sz="1600" b="0" dirty="0">
                          <a:effectLst/>
                          <a:latin typeface="Times New Roman"/>
                          <a:ea typeface="Calibri"/>
                          <a:cs typeface="Times New Roman"/>
                        </a:rPr>
                        <a:t>and O atom is: </a:t>
                      </a:r>
                      <a:r>
                        <a:rPr lang="en-US" sz="1600" b="0" dirty="0">
                          <a:solidFill>
                            <a:srgbClr val="0000FF"/>
                          </a:solidFill>
                          <a:effectLst/>
                          <a:latin typeface="Times New Roman"/>
                          <a:ea typeface="Calibri"/>
                          <a:cs typeface="Times New Roman"/>
                        </a:rPr>
                        <a:t>1s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2s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2p</a:t>
                      </a:r>
                      <a:r>
                        <a:rPr lang="en-US" sz="1600" b="0" baseline="30000" dirty="0">
                          <a:solidFill>
                            <a:srgbClr val="0000FF"/>
                          </a:solidFill>
                          <a:effectLst/>
                          <a:latin typeface="Times New Roman"/>
                          <a:ea typeface="Calibri"/>
                          <a:cs typeface="Times New Roman"/>
                        </a:rPr>
                        <a:t>4</a:t>
                      </a:r>
                      <a:endParaRPr lang="en-US" sz="1600" b="0" dirty="0">
                        <a:solidFill>
                          <a:srgbClr val="0000FF"/>
                        </a:solidFill>
                        <a:effectLst/>
                        <a:latin typeface="Calibri"/>
                        <a:ea typeface="Calibri"/>
                        <a:cs typeface="Times New Roman"/>
                      </a:endParaRPr>
                    </a:p>
                    <a:p>
                      <a:pPr marL="0" marR="0">
                        <a:lnSpc>
                          <a:spcPct val="115000"/>
                        </a:lnSpc>
                        <a:spcBef>
                          <a:spcPts val="0"/>
                        </a:spcBef>
                        <a:spcAft>
                          <a:spcPts val="0"/>
                        </a:spcAft>
                      </a:pPr>
                      <a:r>
                        <a:rPr lang="en-US" sz="1600" b="0" dirty="0">
                          <a:effectLst/>
                          <a:latin typeface="Times New Roman"/>
                          <a:ea typeface="Calibri"/>
                          <a:cs typeface="Times New Roman"/>
                        </a:rPr>
                        <a:t>Electrons found in NO</a:t>
                      </a:r>
                      <a:r>
                        <a:rPr lang="en-US" sz="1600" b="0" baseline="-25000" dirty="0">
                          <a:effectLst/>
                          <a:latin typeface="Times New Roman"/>
                          <a:ea typeface="Calibri"/>
                          <a:cs typeface="Times New Roman"/>
                        </a:rPr>
                        <a:t> </a:t>
                      </a:r>
                      <a:r>
                        <a:rPr lang="en-US" sz="1600" b="0" dirty="0">
                          <a:effectLst/>
                          <a:latin typeface="Times New Roman"/>
                          <a:ea typeface="Calibri"/>
                          <a:cs typeface="Times New Roman"/>
                        </a:rPr>
                        <a:t>:</a:t>
                      </a:r>
                      <a:r>
                        <a:rPr lang="en-US" sz="1600" b="0" dirty="0">
                          <a:effectLst/>
                          <a:latin typeface="Arial"/>
                          <a:ea typeface="Calibri"/>
                          <a:cs typeface="Times New Roman"/>
                        </a:rPr>
                        <a:t> </a:t>
                      </a:r>
                      <a:r>
                        <a:rPr lang="en-US" sz="1600" b="0" dirty="0">
                          <a:solidFill>
                            <a:srgbClr val="FF0000"/>
                          </a:solidFill>
                          <a:effectLst/>
                          <a:latin typeface="Times New Roman"/>
                          <a:ea typeface="Calibri"/>
                          <a:cs typeface="Times New Roman"/>
                        </a:rPr>
                        <a:t>N + O = 7 + 8 = 15 </a:t>
                      </a:r>
                      <a:endParaRPr lang="en-US" sz="1600" b="0" dirty="0">
                        <a:solidFill>
                          <a:srgbClr val="FF0000"/>
                        </a:solidFill>
                        <a:effectLst/>
                        <a:latin typeface="Calibri"/>
                        <a:ea typeface="Calibri"/>
                        <a:cs typeface="Times New Roman"/>
                      </a:endParaRPr>
                    </a:p>
                    <a:p>
                      <a:pPr marL="0" marR="0">
                        <a:lnSpc>
                          <a:spcPct val="115000"/>
                        </a:lnSpc>
                        <a:spcBef>
                          <a:spcPts val="0"/>
                        </a:spcBef>
                        <a:spcAft>
                          <a:spcPts val="0"/>
                        </a:spcAft>
                      </a:pPr>
                      <a:r>
                        <a:rPr lang="en-US" sz="1600" b="0" dirty="0">
                          <a:effectLst/>
                          <a:latin typeface="Times New Roman"/>
                          <a:ea typeface="Calibri"/>
                          <a:cs typeface="Times New Roman"/>
                        </a:rPr>
                        <a:t>MO configuration for NO:</a:t>
                      </a:r>
                      <a:r>
                        <a:rPr lang="en-US" sz="1600" b="0" dirty="0">
                          <a:effectLst/>
                          <a:latin typeface="Arial"/>
                          <a:ea typeface="Calibri"/>
                          <a:cs typeface="Times New Roman"/>
                        </a:rPr>
                        <a:t> </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1s)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*1s)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2s)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*2s)</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x</a:t>
                      </a:r>
                      <a:r>
                        <a:rPr lang="en-US" sz="1600" b="0" dirty="0">
                          <a:solidFill>
                            <a:srgbClr val="0000FF"/>
                          </a:solidFill>
                          <a:effectLst/>
                          <a:latin typeface="Times New Roman"/>
                          <a:ea typeface="Calibri"/>
                          <a:cs typeface="Times New Roman"/>
                        </a:rPr>
                        <a:t>)</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a:t>
                      </a:r>
                      <a:r>
                        <a:rPr lang="en-US" sz="1600" b="0" dirty="0">
                          <a:solidFill>
                            <a:srgbClr val="0000FF"/>
                          </a:solidFill>
                          <a:effectLst/>
                          <a:latin typeface="Symbol"/>
                          <a:ea typeface="Calibri"/>
                          <a:cs typeface="Symbol"/>
                        </a:rPr>
                        <a:t>p</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y</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a:t>
                      </a:r>
                      <a:r>
                        <a:rPr lang="en-US" sz="1600" b="0" dirty="0">
                          <a:solidFill>
                            <a:srgbClr val="0000FF"/>
                          </a:solidFill>
                          <a:effectLst/>
                          <a:latin typeface="Symbol"/>
                          <a:ea typeface="Calibri"/>
                          <a:cs typeface="Symbol"/>
                        </a:rPr>
                        <a:t>p</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z</a:t>
                      </a:r>
                      <a:r>
                        <a:rPr lang="en-US" sz="1600" b="0" baseline="30000" dirty="0">
                          <a:solidFill>
                            <a:srgbClr val="0000FF"/>
                          </a:solidFill>
                          <a:effectLst/>
                          <a:latin typeface="Times New Roman"/>
                          <a:ea typeface="Calibri"/>
                          <a:cs typeface="Times New Roman"/>
                        </a:rPr>
                        <a:t>2</a:t>
                      </a:r>
                      <a:r>
                        <a:rPr lang="en-US" sz="1600" b="0" dirty="0">
                          <a:solidFill>
                            <a:srgbClr val="0000FF"/>
                          </a:solidFill>
                          <a:effectLst/>
                          <a:latin typeface="Times New Roman"/>
                          <a:ea typeface="Calibri"/>
                          <a:cs typeface="Times New Roman"/>
                        </a:rPr>
                        <a:t> ) (</a:t>
                      </a:r>
                      <a:r>
                        <a:rPr lang="en-US" sz="1600" b="0" dirty="0">
                          <a:solidFill>
                            <a:srgbClr val="0000FF"/>
                          </a:solidFill>
                          <a:effectLst/>
                          <a:latin typeface="Symbol"/>
                          <a:ea typeface="Calibri"/>
                          <a:cs typeface="Symbol"/>
                        </a:rPr>
                        <a:t>p</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y</a:t>
                      </a:r>
                      <a:r>
                        <a:rPr lang="en-US" sz="1600" b="0" baseline="30000" dirty="0">
                          <a:solidFill>
                            <a:srgbClr val="0000FF"/>
                          </a:solidFill>
                          <a:effectLst/>
                          <a:latin typeface="Times New Roman"/>
                          <a:ea typeface="Calibri"/>
                          <a:cs typeface="Times New Roman"/>
                        </a:rPr>
                        <a:t>1</a:t>
                      </a:r>
                      <a:r>
                        <a:rPr lang="en-US" sz="1600" b="0" dirty="0">
                          <a:solidFill>
                            <a:srgbClr val="0000FF"/>
                          </a:solidFill>
                          <a:effectLst/>
                          <a:latin typeface="Times New Roman"/>
                          <a:ea typeface="Calibri"/>
                          <a:cs typeface="Times New Roman"/>
                        </a:rPr>
                        <a:t> </a:t>
                      </a:r>
                      <a:r>
                        <a:rPr lang="en-US" sz="1600" b="0" dirty="0">
                          <a:solidFill>
                            <a:srgbClr val="0000FF"/>
                          </a:solidFill>
                          <a:effectLst/>
                          <a:latin typeface="Symbol"/>
                          <a:ea typeface="Calibri"/>
                          <a:cs typeface="Symbol"/>
                        </a:rPr>
                        <a:t>p</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z</a:t>
                      </a:r>
                      <a:r>
                        <a:rPr lang="en-US" sz="1600" b="0" baseline="30000" dirty="0">
                          <a:solidFill>
                            <a:srgbClr val="0000FF"/>
                          </a:solidFill>
                          <a:effectLst/>
                          <a:latin typeface="Times New Roman"/>
                          <a:ea typeface="Calibri"/>
                          <a:cs typeface="Times New Roman"/>
                        </a:rPr>
                        <a:t>0</a:t>
                      </a:r>
                      <a:r>
                        <a:rPr lang="en-US" sz="1600" b="0" dirty="0">
                          <a:solidFill>
                            <a:srgbClr val="0000FF"/>
                          </a:solidFill>
                          <a:effectLst/>
                          <a:latin typeface="Times New Roman"/>
                          <a:ea typeface="Calibri"/>
                          <a:cs typeface="Times New Roman"/>
                        </a:rPr>
                        <a:t>) (</a:t>
                      </a:r>
                      <a:r>
                        <a:rPr lang="en-US" sz="1600" b="0" dirty="0">
                          <a:solidFill>
                            <a:srgbClr val="0000FF"/>
                          </a:solidFill>
                          <a:effectLst/>
                          <a:latin typeface="Symbol"/>
                          <a:ea typeface="Calibri"/>
                          <a:cs typeface="Symbol"/>
                        </a:rPr>
                        <a:t>s</a:t>
                      </a:r>
                      <a:r>
                        <a:rPr lang="en-US" sz="1600" b="0" dirty="0">
                          <a:solidFill>
                            <a:srgbClr val="0000FF"/>
                          </a:solidFill>
                          <a:effectLst/>
                          <a:latin typeface="Times New Roman"/>
                          <a:ea typeface="Calibri"/>
                          <a:cs typeface="Times New Roman"/>
                        </a:rPr>
                        <a:t>*2p</a:t>
                      </a:r>
                      <a:r>
                        <a:rPr lang="en-US" sz="1600" b="0" baseline="-25000" dirty="0">
                          <a:solidFill>
                            <a:srgbClr val="0000FF"/>
                          </a:solidFill>
                          <a:effectLst/>
                          <a:latin typeface="Times New Roman"/>
                          <a:ea typeface="Calibri"/>
                          <a:cs typeface="Times New Roman"/>
                        </a:rPr>
                        <a:t>x</a:t>
                      </a:r>
                      <a:r>
                        <a:rPr lang="en-US" sz="1600" b="0" dirty="0">
                          <a:solidFill>
                            <a:srgbClr val="0000FF"/>
                          </a:solidFill>
                          <a:effectLst/>
                          <a:latin typeface="Times New Roman"/>
                          <a:ea typeface="Calibri"/>
                          <a:cs typeface="Times New Roman"/>
                        </a:rPr>
                        <a:t>)</a:t>
                      </a:r>
                      <a:r>
                        <a:rPr lang="en-US" sz="1600" b="0" baseline="30000" dirty="0">
                          <a:solidFill>
                            <a:srgbClr val="0000FF"/>
                          </a:solidFill>
                          <a:effectLst/>
                          <a:latin typeface="Times New Roman"/>
                          <a:ea typeface="Calibri"/>
                          <a:cs typeface="Times New Roman"/>
                        </a:rPr>
                        <a:t>0</a:t>
                      </a:r>
                      <a:endParaRPr lang="en-US" sz="1600" b="0" dirty="0">
                        <a:solidFill>
                          <a:srgbClr val="0000FF"/>
                        </a:solidFill>
                        <a:effectLst/>
                        <a:latin typeface="Calibri"/>
                        <a:ea typeface="Calibri"/>
                        <a:cs typeface="Times New Roman"/>
                      </a:endParaRPr>
                    </a:p>
                    <a:p>
                      <a:pPr marL="0" marR="0">
                        <a:lnSpc>
                          <a:spcPct val="115000"/>
                        </a:lnSpc>
                        <a:spcBef>
                          <a:spcPts val="0"/>
                        </a:spcBef>
                        <a:spcAft>
                          <a:spcPts val="0"/>
                        </a:spcAft>
                      </a:pPr>
                      <a:r>
                        <a:rPr lang="en-US" sz="1600" b="0" dirty="0">
                          <a:effectLst/>
                          <a:latin typeface="Times New Roman"/>
                          <a:ea typeface="Calibri"/>
                          <a:cs typeface="Times New Roman"/>
                        </a:rPr>
                        <a:t>Bond order for NO:</a:t>
                      </a:r>
                      <a:r>
                        <a:rPr lang="en-US" sz="1600" b="0" dirty="0">
                          <a:effectLst/>
                          <a:latin typeface="Arial"/>
                          <a:ea typeface="Calibri"/>
                          <a:cs typeface="Times New Roman"/>
                        </a:rPr>
                        <a:t> </a:t>
                      </a:r>
                      <a:r>
                        <a:rPr lang="en-US" sz="1600" b="0" dirty="0">
                          <a:solidFill>
                            <a:srgbClr val="FF0000"/>
                          </a:solidFill>
                          <a:effectLst/>
                          <a:latin typeface="Times New Roman"/>
                          <a:ea typeface="Calibri"/>
                          <a:cs typeface="Times New Roman"/>
                        </a:rPr>
                        <a:t>BO = ½ </a:t>
                      </a:r>
                      <a:r>
                        <a:rPr lang="en-US" sz="1600" b="0" dirty="0" smtClean="0">
                          <a:solidFill>
                            <a:srgbClr val="FF0000"/>
                          </a:solidFill>
                          <a:effectLst/>
                          <a:latin typeface="Times New Roman"/>
                          <a:ea typeface="Calibri"/>
                          <a:cs typeface="Times New Roman"/>
                        </a:rPr>
                        <a:t>(6 </a:t>
                      </a:r>
                      <a:r>
                        <a:rPr lang="en-US" sz="1600" b="0" dirty="0">
                          <a:solidFill>
                            <a:srgbClr val="FF0000"/>
                          </a:solidFill>
                          <a:effectLst/>
                          <a:latin typeface="Times New Roman"/>
                          <a:ea typeface="Calibri"/>
                          <a:cs typeface="Times New Roman"/>
                        </a:rPr>
                        <a:t>– 1) = </a:t>
                      </a:r>
                      <a:r>
                        <a:rPr lang="en-US" sz="1600" b="0" dirty="0" smtClean="0">
                          <a:solidFill>
                            <a:srgbClr val="FF0000"/>
                          </a:solidFill>
                          <a:effectLst/>
                          <a:latin typeface="Times New Roman"/>
                          <a:ea typeface="Calibri"/>
                          <a:cs typeface="Times New Roman"/>
                        </a:rPr>
                        <a:t>2.5</a:t>
                      </a:r>
                      <a:endParaRPr lang="en-US" sz="1600" b="0" dirty="0">
                        <a:solidFill>
                          <a:srgbClr val="FF0000"/>
                        </a:solidFill>
                        <a:effectLst/>
                        <a:latin typeface="Calibri"/>
                        <a:ea typeface="Calibri"/>
                        <a:cs typeface="Times New Roman"/>
                      </a:endParaRPr>
                    </a:p>
                    <a:p>
                      <a:pPr marL="0" marR="0" algn="just">
                        <a:lnSpc>
                          <a:spcPct val="115000"/>
                        </a:lnSpc>
                        <a:spcBef>
                          <a:spcPts val="0"/>
                        </a:spcBef>
                        <a:spcAft>
                          <a:spcPts val="0"/>
                        </a:spcAft>
                      </a:pPr>
                      <a:r>
                        <a:rPr lang="en-US" sz="1600" b="0" dirty="0" smtClean="0">
                          <a:solidFill>
                            <a:srgbClr val="0000FF"/>
                          </a:solidFill>
                          <a:effectLst/>
                          <a:latin typeface="Times New Roman"/>
                          <a:ea typeface="Calibri"/>
                          <a:cs typeface="Times New Roman"/>
                        </a:rPr>
                        <a:t>Double and  partial </a:t>
                      </a:r>
                      <a:r>
                        <a:rPr lang="en-US" sz="1600" b="0" dirty="0">
                          <a:solidFill>
                            <a:srgbClr val="0000FF"/>
                          </a:solidFill>
                          <a:effectLst/>
                          <a:latin typeface="Times New Roman"/>
                          <a:ea typeface="Calibri"/>
                          <a:cs typeface="Times New Roman"/>
                        </a:rPr>
                        <a:t>bond is formed b/n </a:t>
                      </a:r>
                      <a:r>
                        <a:rPr lang="en-US" sz="1600" b="0" dirty="0" smtClean="0">
                          <a:solidFill>
                            <a:srgbClr val="0000FF"/>
                          </a:solidFill>
                          <a:effectLst/>
                          <a:latin typeface="Times New Roman"/>
                          <a:ea typeface="Calibri"/>
                          <a:cs typeface="Times New Roman"/>
                        </a:rPr>
                        <a:t> </a:t>
                      </a:r>
                      <a:r>
                        <a:rPr lang="en-US" sz="1600" b="0" dirty="0" err="1" smtClean="0">
                          <a:solidFill>
                            <a:srgbClr val="0000FF"/>
                          </a:solidFill>
                          <a:effectLst/>
                          <a:latin typeface="Times New Roman"/>
                          <a:ea typeface="Calibri"/>
                          <a:cs typeface="Times New Roman"/>
                        </a:rPr>
                        <a:t>N</a:t>
                      </a:r>
                      <a:r>
                        <a:rPr lang="en-US" sz="1600" b="0" dirty="0" smtClean="0">
                          <a:solidFill>
                            <a:srgbClr val="0000FF"/>
                          </a:solidFill>
                          <a:effectLst/>
                          <a:latin typeface="Times New Roman"/>
                          <a:ea typeface="Calibri"/>
                          <a:cs typeface="Times New Roman"/>
                        </a:rPr>
                        <a:t>-O </a:t>
                      </a:r>
                      <a:r>
                        <a:rPr lang="en-US" sz="1600" b="0" dirty="0">
                          <a:solidFill>
                            <a:srgbClr val="0000FF"/>
                          </a:solidFill>
                          <a:effectLst/>
                          <a:latin typeface="Times New Roman"/>
                          <a:ea typeface="Calibri"/>
                          <a:cs typeface="Times New Roman"/>
                        </a:rPr>
                        <a:t>atoms (N</a:t>
                      </a:r>
                      <a:r>
                        <a:rPr lang="en-US" sz="1600" b="0" dirty="0">
                          <a:solidFill>
                            <a:srgbClr val="0000FF"/>
                          </a:solidFill>
                          <a:effectLst/>
                          <a:latin typeface="Times New Roman"/>
                          <a:ea typeface="Calibri"/>
                          <a:cs typeface="Times New Roman"/>
                          <a:sym typeface="Symbol"/>
                        </a:rPr>
                        <a:t></a:t>
                      </a:r>
                      <a:r>
                        <a:rPr lang="en-US" sz="1600" b="0" dirty="0">
                          <a:solidFill>
                            <a:srgbClr val="0000FF"/>
                          </a:solidFill>
                          <a:effectLst/>
                          <a:latin typeface="Times New Roman"/>
                          <a:ea typeface="Calibri"/>
                          <a:cs typeface="Times New Roman"/>
                        </a:rPr>
                        <a:t>O).</a:t>
                      </a:r>
                      <a:endParaRPr lang="en-US" sz="1600" b="0" dirty="0">
                        <a:solidFill>
                          <a:srgbClr val="0000FF"/>
                        </a:solidFill>
                        <a:effectLst/>
                        <a:latin typeface="Calibri"/>
                        <a:ea typeface="Calibri"/>
                        <a:cs typeface="Times New Roman"/>
                      </a:endParaRPr>
                    </a:p>
                  </a:txBody>
                  <a:tcPr marL="56999" marR="569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000" dirty="0">
                        <a:latin typeface="Times New Roman"/>
                        <a:ea typeface="Calibri"/>
                        <a:cs typeface="Times New Roman"/>
                      </a:endParaRPr>
                    </a:p>
                  </a:txBody>
                  <a:tcPr marL="56999" marR="569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Picture 4"/>
          <p:cNvPicPr/>
          <p:nvPr/>
        </p:nvPicPr>
        <p:blipFill>
          <a:blip r:embed="rId3" cstate="print"/>
          <a:srcRect l="9673" t="2938" r="2305" b="1695"/>
          <a:stretch>
            <a:fillRect/>
          </a:stretch>
        </p:blipFill>
        <p:spPr bwMode="auto">
          <a:xfrm>
            <a:off x="5029200" y="1524000"/>
            <a:ext cx="3124200" cy="2286000"/>
          </a:xfrm>
          <a:prstGeom prst="rect">
            <a:avLst/>
          </a:prstGeom>
          <a:noFill/>
          <a:ln w="9525">
            <a:noFill/>
            <a:miter lim="800000"/>
            <a:headEnd/>
            <a:tailEnd/>
          </a:ln>
        </p:spPr>
      </p:pic>
      <p:sp>
        <p:nvSpPr>
          <p:cNvPr id="2211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1185" name="Object 1"/>
          <p:cNvGraphicFramePr>
            <a:graphicFrameLocks noChangeAspect="1"/>
          </p:cNvGraphicFramePr>
          <p:nvPr/>
        </p:nvGraphicFramePr>
        <p:xfrm>
          <a:off x="4800600" y="4038600"/>
          <a:ext cx="3810000" cy="2582863"/>
        </p:xfrm>
        <a:graphic>
          <a:graphicData uri="http://schemas.openxmlformats.org/presentationml/2006/ole">
            <p:oleObj spid="_x0000_s221185" name="CS ChemDraw Drawing" r:id="rId4" imgW="5020200" imgH="5410800" progId="ChemDraw.Document.6.0">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0000FF"/>
                </a:solidFill>
              </a:rPr>
              <a:t>Metallic Bond</a:t>
            </a:r>
            <a:endParaRPr lang="en-US" sz="3600" dirty="0">
              <a:solidFill>
                <a:srgbClr val="0000FF"/>
              </a:solidFill>
            </a:endParaRPr>
          </a:p>
        </p:txBody>
      </p:sp>
      <p:sp>
        <p:nvSpPr>
          <p:cNvPr id="3" name="Content Placeholder 2"/>
          <p:cNvSpPr>
            <a:spLocks noGrp="1"/>
          </p:cNvSpPr>
          <p:nvPr>
            <p:ph sz="quarter" idx="1"/>
          </p:nvPr>
        </p:nvSpPr>
        <p:spPr>
          <a:xfrm>
            <a:off x="152400" y="1676400"/>
            <a:ext cx="8839200" cy="5029200"/>
          </a:xfrm>
        </p:spPr>
        <p:txBody>
          <a:bodyPr>
            <a:normAutofit fontScale="92500"/>
          </a:bodyPr>
          <a:lstStyle/>
          <a:p>
            <a:pPr algn="just">
              <a:lnSpc>
                <a:spcPct val="150000"/>
              </a:lnSpc>
              <a:buClr>
                <a:srgbClr val="0000FF"/>
              </a:buClr>
              <a:buSzPct val="100000"/>
              <a:buFont typeface="Wingdings" pitchFamily="2" charset="2"/>
              <a:buChar char="v"/>
            </a:pPr>
            <a:r>
              <a:rPr lang="en-US" sz="2400" dirty="0" smtClean="0"/>
              <a:t>It is the attraction between metal atoms </a:t>
            </a:r>
            <a:r>
              <a:rPr lang="en-US" sz="2400" dirty="0" smtClean="0">
                <a:solidFill>
                  <a:srgbClr val="0000FF"/>
                </a:solidFill>
              </a:rPr>
              <a:t>in a metallic crystal.</a:t>
            </a:r>
          </a:p>
          <a:p>
            <a:pPr algn="just">
              <a:lnSpc>
                <a:spcPct val="150000"/>
              </a:lnSpc>
              <a:buClr>
                <a:srgbClr val="0000FF"/>
              </a:buClr>
              <a:buSzPct val="100000"/>
              <a:buFont typeface="Wingdings" pitchFamily="2" charset="2"/>
              <a:buChar char="v"/>
            </a:pPr>
            <a:r>
              <a:rPr lang="en-US" sz="2400" dirty="0" smtClean="0"/>
              <a:t>It is formed between </a:t>
            </a:r>
            <a:r>
              <a:rPr lang="en-US" sz="2400" dirty="0" smtClean="0">
                <a:solidFill>
                  <a:srgbClr val="FF0000"/>
                </a:solidFill>
              </a:rPr>
              <a:t>electropositive</a:t>
            </a:r>
            <a:r>
              <a:rPr lang="en-US" sz="2400" dirty="0" smtClean="0"/>
              <a:t> metal atoms of </a:t>
            </a:r>
            <a:r>
              <a:rPr lang="en-US" sz="2400" dirty="0" smtClean="0">
                <a:solidFill>
                  <a:srgbClr val="FF00FF"/>
                </a:solidFill>
              </a:rPr>
              <a:t>same or different elements</a:t>
            </a:r>
            <a:r>
              <a:rPr lang="en-US" sz="2400" dirty="0" smtClean="0"/>
              <a:t>.</a:t>
            </a:r>
          </a:p>
          <a:p>
            <a:pPr algn="just">
              <a:lnSpc>
                <a:spcPct val="150000"/>
              </a:lnSpc>
              <a:buClr>
                <a:srgbClr val="0000FF"/>
              </a:buClr>
              <a:buSzPct val="100000"/>
              <a:buFont typeface="Wingdings" pitchFamily="2" charset="2"/>
              <a:buChar char="v"/>
            </a:pPr>
            <a:r>
              <a:rPr lang="en-US" sz="2400" dirty="0" smtClean="0"/>
              <a:t>The valence electrons of pure metals are </a:t>
            </a:r>
            <a:r>
              <a:rPr lang="en-US" sz="2400" dirty="0" smtClean="0">
                <a:solidFill>
                  <a:srgbClr val="0000FF"/>
                </a:solidFill>
              </a:rPr>
              <a:t>not strongly associated with particular atoms </a:t>
            </a:r>
            <a:r>
              <a:rPr lang="en-US" sz="2400" dirty="0" smtClean="0"/>
              <a:t>due to their </a:t>
            </a:r>
            <a:r>
              <a:rPr lang="en-US" sz="2400" dirty="0" smtClean="0">
                <a:solidFill>
                  <a:srgbClr val="FF0000"/>
                </a:solidFill>
              </a:rPr>
              <a:t>low ionization energy</a:t>
            </a:r>
            <a:r>
              <a:rPr lang="en-US" sz="2400" dirty="0" smtClean="0"/>
              <a:t>.</a:t>
            </a:r>
          </a:p>
          <a:p>
            <a:pPr algn="just">
              <a:lnSpc>
                <a:spcPct val="150000"/>
              </a:lnSpc>
              <a:buClr>
                <a:srgbClr val="0000FF"/>
              </a:buClr>
              <a:buSzPct val="100000"/>
              <a:buFont typeface="Wingdings" pitchFamily="2" charset="2"/>
              <a:buChar char="v"/>
            </a:pPr>
            <a:r>
              <a:rPr lang="en-US" sz="2400" dirty="0" smtClean="0"/>
              <a:t>Electrons in metals are said to be </a:t>
            </a:r>
            <a:r>
              <a:rPr lang="en-US" sz="2400" b="1" dirty="0" smtClean="0">
                <a:solidFill>
                  <a:srgbClr val="0000FF"/>
                </a:solidFill>
              </a:rPr>
              <a:t>delocalized</a:t>
            </a:r>
            <a:r>
              <a:rPr lang="en-US" sz="2400" dirty="0" smtClean="0">
                <a:solidFill>
                  <a:srgbClr val="0000FF"/>
                </a:solidFill>
              </a:rPr>
              <a:t> </a:t>
            </a:r>
            <a:r>
              <a:rPr lang="en-US" sz="2400" dirty="0" smtClean="0"/>
              <a:t>(not found in one specific region, such as between two particular atoms).</a:t>
            </a:r>
            <a:r>
              <a:rPr lang="en-US" sz="2400" dirty="0" smtClean="0">
                <a:hlinkClick r:id="rId2" action="ppaction://hlinkpres?slideindex=1&amp;slidetitle="/>
              </a:rPr>
              <a:t> Presentation1.pptx</a:t>
            </a:r>
            <a:endParaRPr lang="en-US" sz="2400" dirty="0" smtClean="0"/>
          </a:p>
          <a:p>
            <a:pPr algn="just">
              <a:lnSpc>
                <a:spcPct val="150000"/>
              </a:lnSpc>
              <a:buClr>
                <a:srgbClr val="0000FF"/>
              </a:buClr>
              <a:buSzPct val="100000"/>
              <a:buFont typeface="Wingdings" pitchFamily="2" charset="2"/>
              <a:buChar char="v"/>
            </a:pPr>
            <a:r>
              <a:rPr lang="en-US" sz="2400" dirty="0" smtClean="0"/>
              <a:t>So the electrons act like a </a:t>
            </a:r>
            <a:r>
              <a:rPr lang="en-US" sz="2400" dirty="0" smtClean="0">
                <a:solidFill>
                  <a:srgbClr val="FF00FF"/>
                </a:solidFill>
              </a:rPr>
              <a:t>flowing “sea”, </a:t>
            </a:r>
            <a:r>
              <a:rPr lang="en-US" sz="2400" dirty="0" smtClean="0"/>
              <a:t>moving about the positively charged cores of the metal atoms. E.g., </a:t>
            </a:r>
            <a:r>
              <a:rPr lang="en-US" sz="2400" dirty="0" smtClean="0">
                <a:solidFill>
                  <a:srgbClr val="0000FF"/>
                </a:solidFill>
              </a:rPr>
              <a:t>Cu, Ag, Fe</a:t>
            </a:r>
            <a:r>
              <a:rPr lang="en-US" sz="2400" dirty="0" smtClean="0"/>
              <a:t> etc</a:t>
            </a:r>
            <a:endParaRPr lang="en-US" sz="2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FF0000"/>
                </a:solidFill>
              </a:rPr>
              <a:t>General properties of metals</a:t>
            </a:r>
            <a:endParaRPr lang="en-US" sz="4000" dirty="0">
              <a:solidFill>
                <a:srgbClr val="FF0000"/>
              </a:solidFill>
            </a:endParaRPr>
          </a:p>
        </p:txBody>
      </p:sp>
      <p:sp>
        <p:nvSpPr>
          <p:cNvPr id="3" name="Content Placeholder 2"/>
          <p:cNvSpPr>
            <a:spLocks noGrp="1"/>
          </p:cNvSpPr>
          <p:nvPr>
            <p:ph sz="quarter" idx="1"/>
          </p:nvPr>
        </p:nvSpPr>
        <p:spPr>
          <a:xfrm>
            <a:off x="152400" y="1600200"/>
            <a:ext cx="8763000" cy="5029200"/>
          </a:xfrm>
        </p:spPr>
        <p:txBody>
          <a:bodyPr>
            <a:normAutofit/>
          </a:bodyPr>
          <a:lstStyle/>
          <a:p>
            <a:pPr>
              <a:buNone/>
            </a:pPr>
            <a:r>
              <a:rPr lang="en-US" sz="2800" i="1" dirty="0" smtClean="0">
                <a:solidFill>
                  <a:srgbClr val="0000FF"/>
                </a:solidFill>
              </a:rPr>
              <a:t>General Physical Properties of the metals</a:t>
            </a:r>
            <a:endParaRPr lang="en-US" sz="2800" dirty="0" smtClean="0">
              <a:solidFill>
                <a:srgbClr val="0000FF"/>
              </a:solidFill>
            </a:endParaRPr>
          </a:p>
          <a:p>
            <a:r>
              <a:rPr lang="en-US" sz="2400" dirty="0" smtClean="0"/>
              <a:t>The metals have a </a:t>
            </a:r>
            <a:r>
              <a:rPr lang="en-US" sz="2400" dirty="0" smtClean="0">
                <a:solidFill>
                  <a:srgbClr val="0000FF"/>
                </a:solidFill>
              </a:rPr>
              <a:t>shiny appearance</a:t>
            </a:r>
            <a:r>
              <a:rPr lang="en-US" sz="2400" dirty="0" smtClean="0"/>
              <a:t>, they show a metallic </a:t>
            </a:r>
            <a:r>
              <a:rPr lang="en-US" sz="2400" dirty="0" smtClean="0">
                <a:solidFill>
                  <a:srgbClr val="FF0000"/>
                </a:solidFill>
              </a:rPr>
              <a:t>luster</a:t>
            </a:r>
            <a:endParaRPr lang="en-US" sz="2400" dirty="0" smtClean="0"/>
          </a:p>
          <a:p>
            <a:r>
              <a:rPr lang="en-US" sz="2400" dirty="0" smtClean="0"/>
              <a:t>Metals are mostly </a:t>
            </a:r>
            <a:r>
              <a:rPr lang="en-US" sz="2400" dirty="0" smtClean="0">
                <a:solidFill>
                  <a:srgbClr val="0000FF"/>
                </a:solidFill>
              </a:rPr>
              <a:t>harder </a:t>
            </a:r>
            <a:r>
              <a:rPr lang="en-US" sz="2400" dirty="0" smtClean="0"/>
              <a:t>to cut</a:t>
            </a:r>
          </a:p>
          <a:p>
            <a:pPr lvl="0"/>
            <a:r>
              <a:rPr lang="en-US" sz="2400" dirty="0" smtClean="0"/>
              <a:t>Most metals are </a:t>
            </a:r>
            <a:r>
              <a:rPr lang="en-US" sz="2400" dirty="0" smtClean="0">
                <a:solidFill>
                  <a:srgbClr val="FF0000"/>
                </a:solidFill>
              </a:rPr>
              <a:t>malleable </a:t>
            </a:r>
            <a:r>
              <a:rPr lang="en-US" sz="2400" dirty="0" smtClean="0"/>
              <a:t>(on being hammered they can be beaten into thinner sheets) and </a:t>
            </a:r>
            <a:r>
              <a:rPr lang="en-US" sz="2400" dirty="0" smtClean="0">
                <a:solidFill>
                  <a:srgbClr val="0000FF"/>
                </a:solidFill>
              </a:rPr>
              <a:t>ductile</a:t>
            </a:r>
            <a:r>
              <a:rPr lang="en-US" sz="2400" dirty="0" smtClean="0"/>
              <a:t> (they can be drawn into wires)</a:t>
            </a:r>
          </a:p>
          <a:p>
            <a:pPr lvl="0"/>
            <a:endParaRPr lang="en-US" sz="2400" dirty="0" smtClean="0"/>
          </a:p>
          <a:p>
            <a:pPr lvl="0"/>
            <a:r>
              <a:rPr lang="en-US" sz="2400" dirty="0" smtClean="0"/>
              <a:t>They are good conductors of </a:t>
            </a:r>
            <a:r>
              <a:rPr lang="en-US" sz="2400" dirty="0" smtClean="0">
                <a:solidFill>
                  <a:srgbClr val="0000FF"/>
                </a:solidFill>
              </a:rPr>
              <a:t>electricity and heat</a:t>
            </a:r>
            <a:endParaRPr lang="en-US" sz="2400" dirty="0" smtClean="0"/>
          </a:p>
          <a:p>
            <a:pPr lvl="0"/>
            <a:r>
              <a:rPr lang="en-US" sz="2400" dirty="0" smtClean="0"/>
              <a:t>Metals are generally </a:t>
            </a:r>
            <a:r>
              <a:rPr lang="en-US" sz="2400" dirty="0" smtClean="0">
                <a:solidFill>
                  <a:srgbClr val="FF0000"/>
                </a:solidFill>
              </a:rPr>
              <a:t>sonorous </a:t>
            </a:r>
            <a:r>
              <a:rPr lang="en-US" sz="2400" dirty="0" smtClean="0"/>
              <a:t>i.e. they make a </a:t>
            </a:r>
            <a:r>
              <a:rPr lang="en-US" sz="2400" dirty="0" smtClean="0">
                <a:solidFill>
                  <a:srgbClr val="0000FF"/>
                </a:solidFill>
              </a:rPr>
              <a:t>ringing sound </a:t>
            </a:r>
            <a:r>
              <a:rPr lang="en-US" sz="2400" dirty="0" smtClean="0"/>
              <a:t>when struck.</a:t>
            </a:r>
          </a:p>
          <a:p>
            <a:r>
              <a:rPr lang="en-US" sz="2400" dirty="0" smtClean="0"/>
              <a:t>All  metals  except  </a:t>
            </a:r>
            <a:r>
              <a:rPr lang="en-US" sz="2400" dirty="0" smtClean="0">
                <a:solidFill>
                  <a:srgbClr val="0000FF"/>
                </a:solidFill>
              </a:rPr>
              <a:t>Mercury,</a:t>
            </a:r>
            <a:r>
              <a:rPr lang="en-US" sz="2400" dirty="0" smtClean="0"/>
              <a:t>  exist  in the  solid form  at  room  temperature.</a:t>
            </a:r>
            <a:endParaRPr lang="en-US" sz="2200"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FF0000"/>
                </a:solidFill>
              </a:rPr>
              <a:t>General properties of metals</a:t>
            </a:r>
            <a:endParaRPr lang="en-US" sz="4000" dirty="0">
              <a:solidFill>
                <a:srgbClr val="0000FF"/>
              </a:solidFill>
            </a:endParaRPr>
          </a:p>
        </p:txBody>
      </p:sp>
      <p:sp>
        <p:nvSpPr>
          <p:cNvPr id="3" name="Content Placeholder 2"/>
          <p:cNvSpPr>
            <a:spLocks noGrp="1"/>
          </p:cNvSpPr>
          <p:nvPr>
            <p:ph sz="quarter" idx="1"/>
          </p:nvPr>
        </p:nvSpPr>
        <p:spPr>
          <a:xfrm>
            <a:off x="152400" y="1600200"/>
            <a:ext cx="8763000" cy="5029200"/>
          </a:xfrm>
        </p:spPr>
        <p:txBody>
          <a:bodyPr>
            <a:normAutofit/>
          </a:bodyPr>
          <a:lstStyle/>
          <a:p>
            <a:pPr>
              <a:buNone/>
            </a:pPr>
            <a:r>
              <a:rPr lang="en-US" sz="2800" i="1" dirty="0" smtClean="0">
                <a:solidFill>
                  <a:srgbClr val="FF00FF"/>
                </a:solidFill>
              </a:rPr>
              <a:t>General Chemical Properties</a:t>
            </a:r>
            <a:endParaRPr lang="en-US" sz="2800" dirty="0" smtClean="0">
              <a:solidFill>
                <a:srgbClr val="FF00FF"/>
              </a:solidFill>
            </a:endParaRPr>
          </a:p>
          <a:p>
            <a:pPr lvl="0"/>
            <a:r>
              <a:rPr lang="en-US" sz="2300" dirty="0" smtClean="0"/>
              <a:t>When metals burned in the </a:t>
            </a:r>
            <a:r>
              <a:rPr lang="en-US" sz="2300" dirty="0" smtClean="0">
                <a:solidFill>
                  <a:srgbClr val="0000FF"/>
                </a:solidFill>
              </a:rPr>
              <a:t>presence of oxygen</a:t>
            </a:r>
            <a:r>
              <a:rPr lang="en-US" sz="2300" dirty="0" smtClean="0"/>
              <a:t>, they combine with oxygen to form </a:t>
            </a:r>
            <a:r>
              <a:rPr lang="en-US" sz="2300" dirty="0" smtClean="0">
                <a:solidFill>
                  <a:srgbClr val="0000FF"/>
                </a:solidFill>
              </a:rPr>
              <a:t>basic metallic oxides</a:t>
            </a:r>
            <a:r>
              <a:rPr lang="en-US" sz="2300" dirty="0" smtClean="0"/>
              <a:t>.</a:t>
            </a:r>
          </a:p>
          <a:p>
            <a:r>
              <a:rPr lang="en-US" sz="2300" dirty="0" smtClean="0"/>
              <a:t>Different metals react differently with water: </a:t>
            </a:r>
          </a:p>
          <a:p>
            <a:pPr lvl="1"/>
            <a:r>
              <a:rPr lang="en-US" sz="2300" dirty="0" smtClean="0">
                <a:solidFill>
                  <a:srgbClr val="0000FF"/>
                </a:solidFill>
              </a:rPr>
              <a:t>Sodium reacts violently with water </a:t>
            </a:r>
            <a:r>
              <a:rPr lang="en-US" sz="2300" dirty="0" smtClean="0">
                <a:sym typeface="Symbol"/>
              </a:rPr>
              <a:t> </a:t>
            </a:r>
            <a:r>
              <a:rPr lang="en-US" sz="2300" dirty="0" smtClean="0">
                <a:solidFill>
                  <a:srgbClr val="FF0000"/>
                </a:solidFill>
              </a:rPr>
              <a:t>sodium hydroxide and hydrogen</a:t>
            </a:r>
          </a:p>
          <a:p>
            <a:pPr lvl="1"/>
            <a:r>
              <a:rPr lang="en-US" sz="2300" dirty="0" smtClean="0"/>
              <a:t>Magnesium reacts </a:t>
            </a:r>
            <a:r>
              <a:rPr lang="en-US" sz="2300" dirty="0" smtClean="0">
                <a:solidFill>
                  <a:srgbClr val="FF0000"/>
                </a:solidFill>
              </a:rPr>
              <a:t>mildly</a:t>
            </a:r>
            <a:r>
              <a:rPr lang="en-US" sz="2300" dirty="0" smtClean="0"/>
              <a:t> with water but </a:t>
            </a:r>
            <a:r>
              <a:rPr lang="en-US" sz="2300" dirty="0" smtClean="0">
                <a:solidFill>
                  <a:srgbClr val="0000FF"/>
                </a:solidFill>
              </a:rPr>
              <a:t>vigorously</a:t>
            </a:r>
            <a:r>
              <a:rPr lang="en-US" sz="2300" dirty="0" smtClean="0"/>
              <a:t> with steam</a:t>
            </a:r>
          </a:p>
          <a:p>
            <a:r>
              <a:rPr lang="en-US" sz="2300" dirty="0" smtClean="0"/>
              <a:t>Most metals react with acids to produce </a:t>
            </a:r>
            <a:r>
              <a:rPr lang="en-US" sz="2300" dirty="0" smtClean="0">
                <a:solidFill>
                  <a:srgbClr val="0000FF"/>
                </a:solidFill>
              </a:rPr>
              <a:t>salts and hydrogen</a:t>
            </a:r>
          </a:p>
          <a:p>
            <a:pPr lvl="0"/>
            <a:r>
              <a:rPr lang="en-US" sz="2300" dirty="0" smtClean="0"/>
              <a:t>Most metals corrode when they are </a:t>
            </a:r>
            <a:r>
              <a:rPr lang="en-US" sz="2300" dirty="0" smtClean="0">
                <a:solidFill>
                  <a:srgbClr val="FF0000"/>
                </a:solidFill>
              </a:rPr>
              <a:t>exposed to atmosphere</a:t>
            </a:r>
            <a:endParaRPr lang="en-US" sz="2300" dirty="0" smtClean="0"/>
          </a:p>
          <a:p>
            <a:r>
              <a:rPr lang="en-US" sz="2300" dirty="0" smtClean="0"/>
              <a:t>Metals </a:t>
            </a:r>
            <a:r>
              <a:rPr lang="en-US" sz="2300" dirty="0" smtClean="0">
                <a:solidFill>
                  <a:srgbClr val="FF0000"/>
                </a:solidFill>
              </a:rPr>
              <a:t>replace other metals</a:t>
            </a:r>
            <a:r>
              <a:rPr lang="en-US" sz="2300" dirty="0" smtClean="0"/>
              <a:t>. </a:t>
            </a:r>
            <a:r>
              <a:rPr lang="en-US" sz="2300" dirty="0" err="1" smtClean="0"/>
              <a:t>E.g</a:t>
            </a:r>
            <a:r>
              <a:rPr lang="en-US" sz="2300" dirty="0" smtClean="0"/>
              <a:t>, </a:t>
            </a:r>
            <a:r>
              <a:rPr lang="en-US" sz="2300" dirty="0" smtClean="0">
                <a:solidFill>
                  <a:srgbClr val="0000FF"/>
                </a:solidFill>
              </a:rPr>
              <a:t>Fe + CuSO</a:t>
            </a:r>
            <a:r>
              <a:rPr lang="en-US" sz="2300" baseline="-25000" dirty="0" smtClean="0">
                <a:solidFill>
                  <a:srgbClr val="0000FF"/>
                </a:solidFill>
              </a:rPr>
              <a:t>4</a:t>
            </a:r>
            <a:r>
              <a:rPr lang="en-US" sz="2300" dirty="0" smtClean="0">
                <a:solidFill>
                  <a:srgbClr val="0000FF"/>
                </a:solidFill>
              </a:rPr>
              <a:t> </a:t>
            </a:r>
            <a:r>
              <a:rPr lang="en-US" sz="2300" dirty="0" smtClean="0">
                <a:solidFill>
                  <a:srgbClr val="0000FF"/>
                </a:solidFill>
                <a:sym typeface="Symbol"/>
              </a:rPr>
              <a:t></a:t>
            </a:r>
            <a:r>
              <a:rPr lang="en-US" sz="2300" dirty="0" smtClean="0">
                <a:solidFill>
                  <a:srgbClr val="0000FF"/>
                </a:solidFill>
              </a:rPr>
              <a:t> Cu + FeSO</a:t>
            </a:r>
            <a:r>
              <a:rPr lang="en-US" sz="2300" baseline="-25000" dirty="0" smtClean="0">
                <a:solidFill>
                  <a:srgbClr val="0000FF"/>
                </a:solidFill>
              </a:rPr>
              <a:t>4</a:t>
            </a:r>
            <a:endParaRPr lang="en-US" sz="2300" dirty="0" smtClean="0">
              <a:solidFill>
                <a:srgbClr val="0000FF"/>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solidFill>
                  <a:srgbClr val="FF0000"/>
                </a:solidFill>
              </a:rPr>
              <a:t>General properties of metals</a:t>
            </a:r>
            <a:endParaRPr lang="en-US" sz="4000" dirty="0">
              <a:solidFill>
                <a:srgbClr val="0000FF"/>
              </a:solidFill>
            </a:endParaRPr>
          </a:p>
        </p:txBody>
      </p:sp>
      <p:sp>
        <p:nvSpPr>
          <p:cNvPr id="3" name="Content Placeholder 2"/>
          <p:cNvSpPr>
            <a:spLocks noGrp="1"/>
          </p:cNvSpPr>
          <p:nvPr>
            <p:ph sz="quarter" idx="1"/>
          </p:nvPr>
        </p:nvSpPr>
        <p:spPr>
          <a:xfrm>
            <a:off x="152400" y="1600200"/>
            <a:ext cx="8763000" cy="5029200"/>
          </a:xfrm>
        </p:spPr>
        <p:txBody>
          <a:bodyPr>
            <a:normAutofit/>
          </a:bodyPr>
          <a:lstStyle/>
          <a:p>
            <a:pPr>
              <a:buNone/>
            </a:pPr>
            <a:r>
              <a:rPr lang="en-US" sz="2800" i="1" dirty="0" smtClean="0">
                <a:solidFill>
                  <a:srgbClr val="FF00FF"/>
                </a:solidFill>
              </a:rPr>
              <a:t>General Chemical Properties</a:t>
            </a:r>
            <a:endParaRPr lang="en-US" sz="2800" dirty="0" smtClean="0">
              <a:solidFill>
                <a:srgbClr val="FF00FF"/>
              </a:solidFill>
            </a:endParaRPr>
          </a:p>
          <a:p>
            <a:pPr lvl="0"/>
            <a:r>
              <a:rPr lang="en-US" sz="2300" dirty="0" smtClean="0"/>
              <a:t>When metals burned in the </a:t>
            </a:r>
            <a:r>
              <a:rPr lang="en-US" sz="2300" dirty="0" smtClean="0">
                <a:solidFill>
                  <a:srgbClr val="0000FF"/>
                </a:solidFill>
              </a:rPr>
              <a:t>presence of oxygen</a:t>
            </a:r>
            <a:r>
              <a:rPr lang="en-US" sz="2300" dirty="0" smtClean="0"/>
              <a:t>, they combine with oxygen to form </a:t>
            </a:r>
            <a:r>
              <a:rPr lang="en-US" sz="2300" dirty="0" smtClean="0">
                <a:solidFill>
                  <a:srgbClr val="0000FF"/>
                </a:solidFill>
              </a:rPr>
              <a:t>basic metallic oxides</a:t>
            </a:r>
            <a:r>
              <a:rPr lang="en-US" sz="2300" dirty="0" smtClean="0"/>
              <a:t>.</a:t>
            </a:r>
          </a:p>
          <a:p>
            <a:r>
              <a:rPr lang="en-US" sz="2300" dirty="0" smtClean="0"/>
              <a:t>Different metals react differently with water: </a:t>
            </a:r>
          </a:p>
          <a:p>
            <a:pPr lvl="1"/>
            <a:r>
              <a:rPr lang="en-US" sz="2300" dirty="0" smtClean="0">
                <a:solidFill>
                  <a:srgbClr val="0000FF"/>
                </a:solidFill>
              </a:rPr>
              <a:t>Sodium reacts violently with water </a:t>
            </a:r>
            <a:r>
              <a:rPr lang="en-US" sz="2300" dirty="0" smtClean="0">
                <a:sym typeface="Symbol"/>
              </a:rPr>
              <a:t> </a:t>
            </a:r>
            <a:r>
              <a:rPr lang="en-US" sz="2300" dirty="0" smtClean="0">
                <a:solidFill>
                  <a:srgbClr val="FF0000"/>
                </a:solidFill>
              </a:rPr>
              <a:t>sodium hydroxide and hydrogen</a:t>
            </a:r>
          </a:p>
          <a:p>
            <a:pPr lvl="1"/>
            <a:r>
              <a:rPr lang="en-US" sz="2300" dirty="0" smtClean="0"/>
              <a:t>Magnesium reacts </a:t>
            </a:r>
            <a:r>
              <a:rPr lang="en-US" sz="2300" dirty="0" smtClean="0">
                <a:solidFill>
                  <a:srgbClr val="FF0000"/>
                </a:solidFill>
              </a:rPr>
              <a:t>mildly</a:t>
            </a:r>
            <a:r>
              <a:rPr lang="en-US" sz="2300" dirty="0" smtClean="0"/>
              <a:t> with water but </a:t>
            </a:r>
            <a:r>
              <a:rPr lang="en-US" sz="2300" dirty="0" smtClean="0">
                <a:solidFill>
                  <a:srgbClr val="0000FF"/>
                </a:solidFill>
              </a:rPr>
              <a:t>vigorously</a:t>
            </a:r>
            <a:r>
              <a:rPr lang="en-US" sz="2300" dirty="0" smtClean="0"/>
              <a:t> with steam</a:t>
            </a:r>
          </a:p>
          <a:p>
            <a:r>
              <a:rPr lang="en-US" sz="2300" dirty="0" smtClean="0"/>
              <a:t>Most metals react with acids to produce </a:t>
            </a:r>
            <a:r>
              <a:rPr lang="en-US" sz="2300" dirty="0" smtClean="0">
                <a:solidFill>
                  <a:srgbClr val="0000FF"/>
                </a:solidFill>
              </a:rPr>
              <a:t>salts and hydrogen</a:t>
            </a:r>
          </a:p>
          <a:p>
            <a:pPr lvl="0"/>
            <a:r>
              <a:rPr lang="en-US" sz="2300" dirty="0" smtClean="0"/>
              <a:t>Most metals corrode when they are </a:t>
            </a:r>
            <a:r>
              <a:rPr lang="en-US" sz="2300" dirty="0" smtClean="0">
                <a:solidFill>
                  <a:srgbClr val="FF0000"/>
                </a:solidFill>
              </a:rPr>
              <a:t>exposed to atmosphere</a:t>
            </a:r>
            <a:endParaRPr lang="en-US" sz="2300" dirty="0" smtClean="0"/>
          </a:p>
          <a:p>
            <a:r>
              <a:rPr lang="en-US" sz="2300" dirty="0" smtClean="0"/>
              <a:t>Metals </a:t>
            </a:r>
            <a:r>
              <a:rPr lang="en-US" sz="2300" dirty="0" smtClean="0">
                <a:solidFill>
                  <a:srgbClr val="FF0000"/>
                </a:solidFill>
              </a:rPr>
              <a:t>replace other metals</a:t>
            </a:r>
            <a:r>
              <a:rPr lang="en-US" sz="2300" dirty="0" smtClean="0"/>
              <a:t>. </a:t>
            </a:r>
            <a:r>
              <a:rPr lang="en-US" sz="2300" dirty="0" err="1" smtClean="0"/>
              <a:t>E.g</a:t>
            </a:r>
            <a:r>
              <a:rPr lang="en-US" sz="2300" dirty="0" smtClean="0"/>
              <a:t>, </a:t>
            </a:r>
            <a:r>
              <a:rPr lang="en-US" sz="2300" dirty="0" smtClean="0">
                <a:solidFill>
                  <a:srgbClr val="0000FF"/>
                </a:solidFill>
              </a:rPr>
              <a:t>Fe + CuSO</a:t>
            </a:r>
            <a:r>
              <a:rPr lang="en-US" sz="2300" baseline="-25000" dirty="0" smtClean="0">
                <a:solidFill>
                  <a:srgbClr val="0000FF"/>
                </a:solidFill>
              </a:rPr>
              <a:t>4</a:t>
            </a:r>
            <a:r>
              <a:rPr lang="en-US" sz="2300" dirty="0" smtClean="0">
                <a:solidFill>
                  <a:srgbClr val="0000FF"/>
                </a:solidFill>
              </a:rPr>
              <a:t> </a:t>
            </a:r>
            <a:r>
              <a:rPr lang="en-US" sz="2300" dirty="0" smtClean="0">
                <a:solidFill>
                  <a:srgbClr val="0000FF"/>
                </a:solidFill>
                <a:sym typeface="Symbol"/>
              </a:rPr>
              <a:t></a:t>
            </a:r>
            <a:r>
              <a:rPr lang="en-US" sz="2300" dirty="0" smtClean="0">
                <a:solidFill>
                  <a:srgbClr val="0000FF"/>
                </a:solidFill>
              </a:rPr>
              <a:t> Cu + FeSO</a:t>
            </a:r>
            <a:r>
              <a:rPr lang="en-US" sz="2300" baseline="-25000" dirty="0" smtClean="0">
                <a:solidFill>
                  <a:srgbClr val="0000FF"/>
                </a:solidFill>
              </a:rPr>
              <a:t>4</a:t>
            </a:r>
            <a:endParaRPr lang="en-US" sz="2300" dirty="0" smtClean="0">
              <a:solidFill>
                <a:srgbClr val="0000FF"/>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00FF"/>
                </a:solidFill>
              </a:rPr>
              <a:t>Bonding in Metals</a:t>
            </a:r>
            <a:endParaRPr lang="en-US" dirty="0">
              <a:solidFill>
                <a:srgbClr val="0000FF"/>
              </a:solidFill>
            </a:endParaRPr>
          </a:p>
        </p:txBody>
      </p:sp>
      <p:sp>
        <p:nvSpPr>
          <p:cNvPr id="3" name="Content Placeholder 2"/>
          <p:cNvSpPr>
            <a:spLocks noGrp="1"/>
          </p:cNvSpPr>
          <p:nvPr>
            <p:ph sz="quarter" idx="1"/>
          </p:nvPr>
        </p:nvSpPr>
        <p:spPr>
          <a:xfrm>
            <a:off x="228600" y="1600200"/>
            <a:ext cx="8686800" cy="5029200"/>
          </a:xfrm>
        </p:spPr>
        <p:txBody>
          <a:bodyPr>
            <a:normAutofit/>
          </a:bodyPr>
          <a:lstStyle/>
          <a:p>
            <a:r>
              <a:rPr lang="en-US" sz="2200" dirty="0" smtClean="0">
                <a:solidFill>
                  <a:srgbClr val="FF0000"/>
                </a:solidFill>
              </a:rPr>
              <a:t>MB</a:t>
            </a:r>
            <a:r>
              <a:rPr lang="en-US" sz="2200" dirty="0" smtClean="0"/>
              <a:t> is the attraction between </a:t>
            </a:r>
            <a:r>
              <a:rPr lang="en-US" sz="2200" dirty="0" smtClean="0">
                <a:solidFill>
                  <a:srgbClr val="0000FF"/>
                </a:solidFill>
              </a:rPr>
              <a:t>cations</a:t>
            </a:r>
            <a:r>
              <a:rPr lang="en-US" sz="2200" dirty="0" smtClean="0"/>
              <a:t> and a </a:t>
            </a:r>
            <a:r>
              <a:rPr lang="en-US" sz="2200" dirty="0" smtClean="0">
                <a:solidFill>
                  <a:srgbClr val="FF0000"/>
                </a:solidFill>
              </a:rPr>
              <a:t>sea of delocalized electrons</a:t>
            </a:r>
          </a:p>
          <a:p>
            <a:r>
              <a:rPr lang="en-US" sz="2400" dirty="0" smtClean="0"/>
              <a:t>The cations are arranged to form </a:t>
            </a:r>
            <a:r>
              <a:rPr lang="en-US" sz="2400" dirty="0" smtClean="0">
                <a:solidFill>
                  <a:srgbClr val="0000FF"/>
                </a:solidFill>
              </a:rPr>
              <a:t>a lattice </a:t>
            </a:r>
            <a:r>
              <a:rPr lang="en-US" sz="2400" dirty="0" smtClean="0"/>
              <a:t>with the electrons </a:t>
            </a:r>
          </a:p>
          <a:p>
            <a:r>
              <a:rPr lang="en-US" sz="2400" dirty="0" smtClean="0">
                <a:solidFill>
                  <a:srgbClr val="FF0000"/>
                </a:solidFill>
              </a:rPr>
              <a:t>MB </a:t>
            </a:r>
            <a:r>
              <a:rPr lang="en-US" sz="2400" dirty="0" smtClean="0"/>
              <a:t>is</a:t>
            </a:r>
            <a:r>
              <a:rPr lang="en-US" sz="2400" dirty="0" smtClean="0">
                <a:solidFill>
                  <a:srgbClr val="FF0000"/>
                </a:solidFill>
              </a:rPr>
              <a:t> </a:t>
            </a:r>
            <a:r>
              <a:rPr lang="en-US" sz="2400" dirty="0" smtClean="0"/>
              <a:t>illustrated by a </a:t>
            </a:r>
            <a:r>
              <a:rPr lang="en-US" sz="2400" dirty="0" smtClean="0">
                <a:solidFill>
                  <a:srgbClr val="FF0000"/>
                </a:solidFill>
              </a:rPr>
              <a:t>model of cationic lattice </a:t>
            </a:r>
            <a:r>
              <a:rPr lang="en-US" sz="2400" dirty="0" smtClean="0"/>
              <a:t>and </a:t>
            </a:r>
            <a:r>
              <a:rPr lang="en-US" sz="2400" dirty="0" smtClean="0">
                <a:solidFill>
                  <a:srgbClr val="FF00FF"/>
                </a:solidFill>
              </a:rPr>
              <a:t>mobile valency electrons</a:t>
            </a:r>
          </a:p>
          <a:p>
            <a:r>
              <a:rPr lang="en-US" sz="2400" dirty="0" smtClean="0"/>
              <a:t>In this model;</a:t>
            </a:r>
          </a:p>
          <a:p>
            <a:pPr lvl="1"/>
            <a:r>
              <a:rPr lang="en-US" sz="2100" dirty="0" smtClean="0"/>
              <a:t>Metals are regarded as existing as ions </a:t>
            </a:r>
            <a:r>
              <a:rPr lang="en-US" sz="2100" dirty="0" smtClean="0">
                <a:solidFill>
                  <a:srgbClr val="0000FF"/>
                </a:solidFill>
              </a:rPr>
              <a:t>occupying fixed positions in a crystal lattice</a:t>
            </a:r>
            <a:r>
              <a:rPr lang="en-US" sz="2100" dirty="0" smtClean="0"/>
              <a:t>.</a:t>
            </a:r>
          </a:p>
          <a:p>
            <a:pPr lvl="1"/>
            <a:r>
              <a:rPr lang="en-US" sz="2100" dirty="0" smtClean="0"/>
              <a:t>The valency electrons are moving in orbitals </a:t>
            </a:r>
            <a:r>
              <a:rPr lang="en-US" sz="2100" dirty="0" smtClean="0">
                <a:solidFill>
                  <a:srgbClr val="FF0000"/>
                </a:solidFill>
              </a:rPr>
              <a:t>enveloping the whole lattice</a:t>
            </a:r>
            <a:r>
              <a:rPr lang="en-US" sz="2100" dirty="0" smtClean="0"/>
              <a:t>.</a:t>
            </a:r>
          </a:p>
          <a:p>
            <a:pPr lvl="1"/>
            <a:r>
              <a:rPr lang="en-US" sz="2100" dirty="0" smtClean="0"/>
              <a:t>The valency electrons are </a:t>
            </a:r>
            <a:r>
              <a:rPr lang="en-US" sz="2100" dirty="0" smtClean="0">
                <a:solidFill>
                  <a:srgbClr val="0000FF"/>
                </a:solidFill>
              </a:rPr>
              <a:t>delocalized </a:t>
            </a:r>
            <a:r>
              <a:rPr lang="en-US" sz="2100" dirty="0" smtClean="0"/>
              <a:t>through the lattice and </a:t>
            </a:r>
            <a:r>
              <a:rPr lang="en-US" sz="2100" dirty="0" smtClean="0">
                <a:solidFill>
                  <a:srgbClr val="FF0000"/>
                </a:solidFill>
              </a:rPr>
              <a:t>attract the positive ions </a:t>
            </a:r>
            <a:r>
              <a:rPr lang="en-US" sz="2100" dirty="0" err="1" smtClean="0">
                <a:solidFill>
                  <a:srgbClr val="FF0000"/>
                </a:solidFill>
              </a:rPr>
              <a:t>electrostatically</a:t>
            </a:r>
            <a:r>
              <a:rPr lang="en-US" sz="2100" dirty="0" smtClean="0"/>
              <a:t>, thereby, </a:t>
            </a:r>
            <a:r>
              <a:rPr lang="en-US" sz="2100" dirty="0" smtClean="0">
                <a:solidFill>
                  <a:srgbClr val="0000FF"/>
                </a:solidFill>
              </a:rPr>
              <a:t>holding the lattice together</a:t>
            </a:r>
            <a:endParaRPr lang="en-US" sz="1900" dirty="0">
              <a:solidFill>
                <a:srgbClr val="0000FF"/>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Bonding in Metals</a:t>
            </a:r>
            <a:endParaRPr lang="en-US" dirty="0"/>
          </a:p>
        </p:txBody>
      </p:sp>
      <p:sp>
        <p:nvSpPr>
          <p:cNvPr id="3" name="Content Placeholder 2"/>
          <p:cNvSpPr>
            <a:spLocks noGrp="1"/>
          </p:cNvSpPr>
          <p:nvPr>
            <p:ph sz="quarter" idx="1"/>
          </p:nvPr>
        </p:nvSpPr>
        <p:spPr>
          <a:xfrm>
            <a:off x="228600" y="1600200"/>
            <a:ext cx="8763000" cy="2514600"/>
          </a:xfrm>
        </p:spPr>
        <p:txBody>
          <a:bodyPr>
            <a:normAutofit lnSpcReduction="10000"/>
          </a:bodyPr>
          <a:lstStyle/>
          <a:p>
            <a:r>
              <a:rPr lang="en-US" sz="2400" dirty="0" smtClean="0"/>
              <a:t>According to the model of the metal 1attice:</a:t>
            </a:r>
          </a:p>
          <a:p>
            <a:pPr lvl="1"/>
            <a:r>
              <a:rPr lang="en-US" sz="2100" dirty="0" smtClean="0">
                <a:solidFill>
                  <a:srgbClr val="FF0000"/>
                </a:solidFill>
              </a:rPr>
              <a:t>positive ions </a:t>
            </a:r>
            <a:r>
              <a:rPr lang="en-US" sz="2100" dirty="0" smtClean="0"/>
              <a:t>of the metal are packed in a regular array within </a:t>
            </a:r>
            <a:r>
              <a:rPr lang="en-US" sz="2100" dirty="0" smtClean="0">
                <a:solidFill>
                  <a:srgbClr val="0000FF"/>
                </a:solidFill>
              </a:rPr>
              <a:t>a “sea of electrons”</a:t>
            </a:r>
          </a:p>
          <a:p>
            <a:pPr lvl="1"/>
            <a:r>
              <a:rPr lang="en-US" sz="2100" dirty="0" smtClean="0"/>
              <a:t>The electrons are delocalized throughout the </a:t>
            </a:r>
            <a:r>
              <a:rPr lang="en-US" sz="2100" dirty="0" smtClean="0">
                <a:solidFill>
                  <a:srgbClr val="0000FF"/>
                </a:solidFill>
              </a:rPr>
              <a:t>lattice producing a mobile electrons cloud. </a:t>
            </a:r>
          </a:p>
          <a:p>
            <a:pPr lvl="1"/>
            <a:r>
              <a:rPr lang="en-US" sz="2100" dirty="0" smtClean="0"/>
              <a:t>These attractive forces exactly balance the repulsion between the </a:t>
            </a:r>
            <a:r>
              <a:rPr lang="en-US" sz="2100" dirty="0" smtClean="0">
                <a:solidFill>
                  <a:srgbClr val="FF0000"/>
                </a:solidFill>
              </a:rPr>
              <a:t>like-charged cations</a:t>
            </a:r>
            <a:r>
              <a:rPr lang="en-US" sz="2100" dirty="0" smtClean="0"/>
              <a:t>. This constitutes the metallic bond.</a:t>
            </a:r>
          </a:p>
        </p:txBody>
      </p:sp>
      <p:pic>
        <p:nvPicPr>
          <p:cNvPr id="4" name="Picture 3"/>
          <p:cNvPicPr/>
          <p:nvPr/>
        </p:nvPicPr>
        <p:blipFill>
          <a:blip r:embed="rId2" cstate="print"/>
          <a:srcRect/>
          <a:stretch>
            <a:fillRect/>
          </a:stretch>
        </p:blipFill>
        <p:spPr bwMode="auto">
          <a:xfrm>
            <a:off x="1828800" y="4038600"/>
            <a:ext cx="5029200" cy="26517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descr="G:\HHG\Qoutes.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5" name="Rectangle 4"/>
          <p:cNvSpPr/>
          <p:nvPr/>
        </p:nvSpPr>
        <p:spPr>
          <a:xfrm>
            <a:off x="4495800" y="4876800"/>
            <a:ext cx="3511860"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solidFill>
                  <a:srgbClr val="23C408"/>
                </a:solidFill>
                <a:latin typeface="Arial Black" pitchFamily="34" charset="0"/>
              </a:rPr>
              <a:t>The End.</a:t>
            </a:r>
            <a:endParaRPr lang="en-US" sz="5400" b="1" cap="none" spc="0" dirty="0">
              <a:ln w="10541" cmpd="sng">
                <a:solidFill>
                  <a:schemeClr val="accent1">
                    <a:shade val="88000"/>
                    <a:satMod val="110000"/>
                  </a:schemeClr>
                </a:solidFill>
                <a:prstDash val="solid"/>
              </a:ln>
              <a:solidFill>
                <a:srgbClr val="23C408"/>
              </a:solidFill>
              <a:effectLst/>
              <a:latin typeface="Arial Black" pitchFamily="34" charset="0"/>
            </a:endParaRP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0000FF"/>
                </a:solidFill>
              </a:rPr>
              <a:t>Covalent bond</a:t>
            </a:r>
            <a:endParaRPr lang="en-US" sz="3600" dirty="0">
              <a:solidFill>
                <a:srgbClr val="0000FF"/>
              </a:solidFill>
            </a:endParaRPr>
          </a:p>
        </p:txBody>
      </p:sp>
      <p:sp>
        <p:nvSpPr>
          <p:cNvPr id="3" name="Content Placeholder 2"/>
          <p:cNvSpPr>
            <a:spLocks noGrp="1"/>
          </p:cNvSpPr>
          <p:nvPr>
            <p:ph sz="quarter" idx="1"/>
          </p:nvPr>
        </p:nvSpPr>
        <p:spPr>
          <a:xfrm>
            <a:off x="152400" y="1524000"/>
            <a:ext cx="8839200" cy="5181600"/>
          </a:xfrm>
        </p:spPr>
        <p:txBody>
          <a:bodyPr>
            <a:normAutofit/>
          </a:bodyPr>
          <a:lstStyle/>
          <a:p>
            <a:pPr>
              <a:buSzPct val="100000"/>
              <a:buFont typeface="Wingdings" pitchFamily="2" charset="2"/>
              <a:buChar char="v"/>
            </a:pPr>
            <a:r>
              <a:rPr lang="en-US" sz="2800" dirty="0" smtClean="0"/>
              <a:t>Covalent bond includes: </a:t>
            </a:r>
          </a:p>
          <a:p>
            <a:pPr lvl="1">
              <a:buSzPct val="100000"/>
              <a:buFont typeface="Wingdings" pitchFamily="2" charset="2"/>
              <a:buChar char="v"/>
            </a:pPr>
            <a:r>
              <a:rPr lang="en-US" sz="2800" dirty="0" smtClean="0">
                <a:solidFill>
                  <a:srgbClr val="0000FF"/>
                </a:solidFill>
              </a:rPr>
              <a:t>polar,</a:t>
            </a:r>
            <a:r>
              <a:rPr lang="en-US" sz="2800" dirty="0" smtClean="0">
                <a:solidFill>
                  <a:srgbClr val="C00000"/>
                </a:solidFill>
              </a:rPr>
              <a:t> </a:t>
            </a:r>
          </a:p>
          <a:p>
            <a:pPr lvl="1">
              <a:buSzPct val="100000"/>
              <a:buFont typeface="Wingdings" pitchFamily="2" charset="2"/>
              <a:buChar char="v"/>
            </a:pPr>
            <a:r>
              <a:rPr lang="en-US" sz="2800" dirty="0" smtClean="0">
                <a:solidFill>
                  <a:srgbClr val="FF0000"/>
                </a:solidFill>
              </a:rPr>
              <a:t>non-polar</a:t>
            </a:r>
            <a:r>
              <a:rPr lang="en-US" sz="2800" dirty="0" smtClean="0">
                <a:solidFill>
                  <a:srgbClr val="C00000"/>
                </a:solidFill>
              </a:rPr>
              <a:t> and </a:t>
            </a:r>
          </a:p>
          <a:p>
            <a:pPr lvl="1">
              <a:buSzPct val="100000"/>
              <a:buFont typeface="Wingdings" pitchFamily="2" charset="2"/>
              <a:buChar char="v"/>
            </a:pPr>
            <a:r>
              <a:rPr lang="en-US" sz="2800" dirty="0" smtClean="0">
                <a:solidFill>
                  <a:srgbClr val="0000FF"/>
                </a:solidFill>
              </a:rPr>
              <a:t>coordinate</a:t>
            </a:r>
          </a:p>
          <a:p>
            <a:pPr>
              <a:buSzPct val="100000"/>
              <a:buNone/>
            </a:pPr>
            <a:r>
              <a:rPr lang="en-US" sz="2800" dirty="0" smtClean="0">
                <a:solidFill>
                  <a:srgbClr val="FF0000"/>
                </a:solidFill>
              </a:rPr>
              <a:t>                   </a:t>
            </a:r>
          </a:p>
          <a:p>
            <a:pPr>
              <a:buSzPct val="100000"/>
              <a:buNone/>
            </a:pPr>
            <a:r>
              <a:rPr lang="en-US" sz="2800" dirty="0" smtClean="0">
                <a:solidFill>
                  <a:srgbClr val="FF0000"/>
                </a:solidFill>
              </a:rPr>
              <a:t> </a:t>
            </a:r>
            <a:r>
              <a:rPr lang="en-US" sz="2800" dirty="0" smtClean="0">
                <a:solidFill>
                  <a:srgbClr val="0000FF"/>
                </a:solidFill>
              </a:rPr>
              <a:t>Polar covalent bond</a:t>
            </a:r>
          </a:p>
          <a:p>
            <a:pPr>
              <a:buSzPct val="100000"/>
              <a:buFont typeface="Wingdings" pitchFamily="2" charset="2"/>
              <a:buChar char="Ø"/>
            </a:pPr>
            <a:r>
              <a:rPr lang="en-US" sz="2800" dirty="0" smtClean="0"/>
              <a:t>covalent bond in which the bonded atoms have an </a:t>
            </a:r>
            <a:r>
              <a:rPr lang="en-US" sz="2800" dirty="0" smtClean="0">
                <a:solidFill>
                  <a:srgbClr val="FF0000"/>
                </a:solidFill>
              </a:rPr>
              <a:t>unequal attraction </a:t>
            </a:r>
            <a:r>
              <a:rPr lang="en-US" sz="2800" dirty="0" smtClean="0"/>
              <a:t>for the shared electrons. E.g. H</a:t>
            </a:r>
            <a:r>
              <a:rPr lang="en-US" sz="2800" baseline="30000" dirty="0" smtClean="0">
                <a:sym typeface="Symbol"/>
              </a:rPr>
              <a:t></a:t>
            </a:r>
            <a:r>
              <a:rPr lang="en-US" sz="2800" baseline="30000" dirty="0" smtClean="0"/>
              <a:t>+</a:t>
            </a:r>
            <a:r>
              <a:rPr lang="en-US" sz="2800" dirty="0" smtClean="0"/>
              <a:t>-</a:t>
            </a:r>
            <a:r>
              <a:rPr lang="en-US" sz="2800" dirty="0" err="1" smtClean="0"/>
              <a:t>Cl</a:t>
            </a:r>
            <a:r>
              <a:rPr lang="en-US" sz="2800" baseline="30000" dirty="0" err="1" smtClean="0"/>
              <a:t>δ</a:t>
            </a:r>
            <a:r>
              <a:rPr lang="en-US" sz="2800" baseline="30000" dirty="0" smtClean="0"/>
              <a:t>⁻</a:t>
            </a:r>
            <a:r>
              <a:rPr lang="en-US" sz="2800" dirty="0" smtClean="0"/>
              <a:t> bond</a:t>
            </a:r>
          </a:p>
          <a:p>
            <a:pPr>
              <a:buSzPct val="100000"/>
              <a:buFont typeface="Wingdings" pitchFamily="2" charset="2"/>
              <a:buChar char="Ø"/>
            </a:pPr>
            <a:endParaRPr lang="en-US" sz="2400" dirty="0" smtClean="0">
              <a:latin typeface="Arial Rounded MT Bold" pitchFamily="34" charset="0"/>
            </a:endParaRPr>
          </a:p>
          <a:p>
            <a:pPr>
              <a:buSzPct val="100000"/>
              <a:buFont typeface="Wingdings" pitchFamily="2" charset="2"/>
              <a:buChar char="Ø"/>
            </a:pPr>
            <a:endParaRPr lang="en-US" sz="2400" dirty="0">
              <a:latin typeface="Arial Rounded MT Bold" pitchFamily="34" charset="0"/>
            </a:endParaRPr>
          </a:p>
        </p:txBody>
      </p:sp>
      <p:pic>
        <p:nvPicPr>
          <p:cNvPr id="1028" name="Picture 4" descr="C:\Users\HF\Desktop\From desktop\Covalent\hcl.gif"/>
          <p:cNvPicPr>
            <a:picLocks noChangeAspect="1" noChangeArrowheads="1"/>
          </p:cNvPicPr>
          <p:nvPr/>
        </p:nvPicPr>
        <p:blipFill>
          <a:blip r:embed="rId2" cstate="print"/>
          <a:srcRect l="1172" t="30423" r="8550" b="16667"/>
          <a:stretch>
            <a:fillRect/>
          </a:stretch>
        </p:blipFill>
        <p:spPr bwMode="auto">
          <a:xfrm>
            <a:off x="762000" y="5638800"/>
            <a:ext cx="6705600" cy="76200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Assignments: Presentation</a:t>
            </a:r>
            <a:endParaRPr lang="en-US" sz="3600" dirty="0"/>
          </a:p>
        </p:txBody>
      </p:sp>
      <p:sp>
        <p:nvSpPr>
          <p:cNvPr id="3" name="Content Placeholder 2"/>
          <p:cNvSpPr>
            <a:spLocks noGrp="1"/>
          </p:cNvSpPr>
          <p:nvPr>
            <p:ph sz="quarter" idx="1"/>
          </p:nvPr>
        </p:nvSpPr>
        <p:spPr>
          <a:xfrm>
            <a:off x="228600" y="1676400"/>
            <a:ext cx="8534400" cy="4876800"/>
          </a:xfrm>
        </p:spPr>
        <p:txBody>
          <a:bodyPr/>
          <a:lstStyle/>
          <a:p>
            <a:r>
              <a:rPr lang="en-US" sz="2000" b="1" dirty="0" smtClean="0"/>
              <a:t>Hydrated ions of Alkali Metals (G-1)</a:t>
            </a:r>
          </a:p>
          <a:p>
            <a:r>
              <a:rPr lang="en-US" sz="2000" b="1" dirty="0" smtClean="0"/>
              <a:t>Flame tests and  Radioactive isotopes of Alkali and alkaline earth metals (G-2)</a:t>
            </a:r>
          </a:p>
          <a:p>
            <a:r>
              <a:rPr lang="en-US" sz="2000" b="1" dirty="0" smtClean="0"/>
              <a:t>Alkaline earth metal Salts of </a:t>
            </a:r>
            <a:r>
              <a:rPr lang="en-US" sz="2000" b="1" dirty="0" err="1" smtClean="0"/>
              <a:t>oxoacids</a:t>
            </a:r>
            <a:r>
              <a:rPr lang="en-US" sz="2000" b="1" dirty="0" smtClean="0"/>
              <a:t> (G-3)</a:t>
            </a:r>
          </a:p>
          <a:p>
            <a:r>
              <a:rPr lang="en-US" sz="2000" b="1" dirty="0" smtClean="0"/>
              <a:t>Chemistry of nitrogen group elements: occurrence, reactivity and extraction (G-4)</a:t>
            </a:r>
          </a:p>
          <a:p>
            <a:r>
              <a:rPr lang="en-US" sz="2000" b="1" dirty="0" smtClean="0"/>
              <a:t>Chemistry of oxygen group elements: occurrence, reactivity and extraction (G-5)</a:t>
            </a:r>
          </a:p>
          <a:p>
            <a:r>
              <a:rPr lang="en-US" sz="2000" b="1" dirty="0" smtClean="0"/>
              <a:t>Chemistry of Halogen group elements: occurrence, reactivity and extraction (G-6)</a:t>
            </a:r>
          </a:p>
          <a:p>
            <a:r>
              <a:rPr lang="en-US" sz="2000" b="1" dirty="0" smtClean="0"/>
              <a:t>Chemistry of Noble gases: occurrence, reactivity and extraction (G-7)</a:t>
            </a:r>
            <a:endParaRPr lang="en-US" sz="20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228600"/>
            <a:ext cx="8839200" cy="6477000"/>
          </a:xfrm>
          <a:solidFill>
            <a:schemeClr val="bg1"/>
          </a:solidFill>
        </p:spPr>
        <p:txBody>
          <a:bodyPr>
            <a:normAutofit/>
          </a:bodyPr>
          <a:lstStyle/>
          <a:p>
            <a:pPr>
              <a:buNone/>
            </a:pPr>
            <a:r>
              <a:rPr lang="en-US" sz="2400" b="1" dirty="0" smtClean="0">
                <a:latin typeface="Arial Rounded MT Bold" pitchFamily="34" charset="0"/>
              </a:rPr>
              <a:t>			</a:t>
            </a:r>
            <a:r>
              <a:rPr lang="en-US" sz="2400" b="1" dirty="0" smtClean="0">
                <a:solidFill>
                  <a:srgbClr val="FF0000"/>
                </a:solidFill>
              </a:rPr>
              <a:t>Non-polar covalent bond</a:t>
            </a:r>
          </a:p>
          <a:p>
            <a:pPr algn="just">
              <a:buClr>
                <a:srgbClr val="0000FF"/>
              </a:buClr>
              <a:buSzPct val="100000"/>
              <a:buFont typeface="Wingdings" pitchFamily="2" charset="2"/>
              <a:buChar char="v"/>
            </a:pPr>
            <a:r>
              <a:rPr lang="en-US" sz="2200" dirty="0" smtClean="0"/>
              <a:t>covalent bond in which the bonding </a:t>
            </a:r>
            <a:r>
              <a:rPr lang="en-US" sz="2200" dirty="0" smtClean="0">
                <a:solidFill>
                  <a:srgbClr val="FF0000"/>
                </a:solidFill>
              </a:rPr>
              <a:t>electrons are shared equally </a:t>
            </a:r>
            <a:r>
              <a:rPr lang="en-US" sz="2200" dirty="0" smtClean="0"/>
              <a:t>by the bonded atoms, resulting in a </a:t>
            </a:r>
            <a:r>
              <a:rPr lang="en-US" sz="2200" dirty="0" smtClean="0">
                <a:solidFill>
                  <a:srgbClr val="0000FF"/>
                </a:solidFill>
              </a:rPr>
              <a:t>balanced distribution of electrical charge</a:t>
            </a:r>
            <a:r>
              <a:rPr lang="en-US" sz="2200" dirty="0" smtClean="0"/>
              <a:t>.</a:t>
            </a:r>
          </a:p>
          <a:p>
            <a:pPr algn="just">
              <a:buClr>
                <a:srgbClr val="0000FF"/>
              </a:buClr>
              <a:buSzPct val="100000"/>
              <a:buFont typeface="Wingdings" pitchFamily="2" charset="2"/>
              <a:buChar char="v"/>
            </a:pPr>
            <a:endParaRPr lang="en-US" sz="2400" b="1" dirty="0" smtClean="0"/>
          </a:p>
          <a:p>
            <a:pPr algn="just">
              <a:buClr>
                <a:srgbClr val="0000FF"/>
              </a:buClr>
              <a:buSzPct val="100000"/>
              <a:buNone/>
            </a:pPr>
            <a:endParaRPr lang="en-US" sz="2400" b="1" dirty="0" smtClean="0"/>
          </a:p>
          <a:p>
            <a:pPr algn="just">
              <a:buClr>
                <a:srgbClr val="0000FF"/>
              </a:buClr>
              <a:buSzPct val="100000"/>
              <a:buNone/>
            </a:pPr>
            <a:r>
              <a:rPr lang="en-US" sz="2400" b="1" dirty="0" smtClean="0"/>
              <a:t>     </a:t>
            </a:r>
          </a:p>
          <a:p>
            <a:pPr algn="just">
              <a:buClr>
                <a:srgbClr val="0000FF"/>
              </a:buClr>
              <a:buSzPct val="100000"/>
              <a:buNone/>
            </a:pPr>
            <a:r>
              <a:rPr lang="en-US" sz="2400" b="1" dirty="0" smtClean="0"/>
              <a:t>   </a:t>
            </a:r>
            <a:r>
              <a:rPr lang="en-US" sz="2400" b="1" dirty="0" smtClean="0">
                <a:solidFill>
                  <a:srgbClr val="0000FF"/>
                </a:solidFill>
              </a:rPr>
              <a:t>Coordinate Covalent bond (Dative bond)</a:t>
            </a:r>
          </a:p>
          <a:p>
            <a:pPr algn="just">
              <a:buClr>
                <a:srgbClr val="0000FF"/>
              </a:buClr>
              <a:buSzPct val="100000"/>
              <a:buFont typeface="Wingdings" pitchFamily="2" charset="2"/>
              <a:buChar char="v"/>
            </a:pPr>
            <a:r>
              <a:rPr lang="en-US" sz="2200" dirty="0" smtClean="0"/>
              <a:t>Covalent bond that is formed when </a:t>
            </a:r>
            <a:r>
              <a:rPr lang="en-US" sz="2200" dirty="0" smtClean="0">
                <a:solidFill>
                  <a:srgbClr val="FF0000"/>
                </a:solidFill>
              </a:rPr>
              <a:t>one atom donates both of the electrons</a:t>
            </a:r>
            <a:r>
              <a:rPr lang="en-US" sz="2200" dirty="0" smtClean="0"/>
              <a:t> to form a single covalent bond.</a:t>
            </a:r>
          </a:p>
          <a:p>
            <a:pPr algn="just">
              <a:buClr>
                <a:srgbClr val="0000FF"/>
              </a:buClr>
              <a:buSzPct val="100000"/>
              <a:buFont typeface="Wingdings" pitchFamily="2" charset="2"/>
              <a:buChar char="v"/>
            </a:pPr>
            <a:r>
              <a:rPr lang="en-US" sz="2200" dirty="0" smtClean="0"/>
              <a:t>The electrons originate from the donor atom as an unshared pair. E.g. </a:t>
            </a:r>
            <a:r>
              <a:rPr lang="en-US" sz="2200" dirty="0" smtClean="0">
                <a:solidFill>
                  <a:srgbClr val="FF0000"/>
                </a:solidFill>
              </a:rPr>
              <a:t>NH</a:t>
            </a:r>
            <a:r>
              <a:rPr lang="en-US" sz="2200" baseline="-25000" dirty="0" smtClean="0">
                <a:solidFill>
                  <a:srgbClr val="FF0000"/>
                </a:solidFill>
              </a:rPr>
              <a:t>4</a:t>
            </a:r>
            <a:r>
              <a:rPr lang="en-US" sz="2200" baseline="30000" dirty="0" smtClean="0">
                <a:solidFill>
                  <a:srgbClr val="FF0000"/>
                </a:solidFill>
              </a:rPr>
              <a:t>+</a:t>
            </a:r>
            <a:r>
              <a:rPr lang="en-US" sz="2200" dirty="0" smtClean="0"/>
              <a:t> and </a:t>
            </a:r>
            <a:r>
              <a:rPr lang="en-US" sz="2200" dirty="0" smtClean="0">
                <a:solidFill>
                  <a:srgbClr val="0000FF"/>
                </a:solidFill>
              </a:rPr>
              <a:t>HO</a:t>
            </a:r>
            <a:r>
              <a:rPr lang="en-US" sz="2200" baseline="-25000" dirty="0" smtClean="0">
                <a:solidFill>
                  <a:srgbClr val="0000FF"/>
                </a:solidFill>
              </a:rPr>
              <a:t>3</a:t>
            </a:r>
            <a:r>
              <a:rPr lang="en-US" sz="2200" baseline="30000" dirty="0" smtClean="0">
                <a:solidFill>
                  <a:srgbClr val="0000FF"/>
                </a:solidFill>
              </a:rPr>
              <a:t>+</a:t>
            </a:r>
            <a:endParaRPr lang="en-US" sz="2200" b="1" dirty="0" smtClean="0">
              <a:solidFill>
                <a:srgbClr val="0000FF"/>
              </a:solidFill>
            </a:endParaRPr>
          </a:p>
          <a:p>
            <a:pPr algn="just">
              <a:buClr>
                <a:srgbClr val="0000FF"/>
              </a:buClr>
              <a:buSzPct val="100000"/>
              <a:buNone/>
            </a:pPr>
            <a:endParaRPr lang="en-US" sz="2400" b="1" dirty="0" smtClean="0">
              <a:latin typeface="Arial Rounded MT Bold" pitchFamily="34" charset="0"/>
            </a:endParaRPr>
          </a:p>
          <a:p>
            <a:pPr>
              <a:buNone/>
            </a:pPr>
            <a:endParaRPr lang="en-US" sz="2400" b="1" dirty="0" smtClean="0">
              <a:latin typeface="Arial Rounded MT Bold" pitchFamily="34" charset="0"/>
            </a:endParaRPr>
          </a:p>
        </p:txBody>
      </p:sp>
      <p:pic>
        <p:nvPicPr>
          <p:cNvPr id="4" name="Picture 2" descr="C:\Users\HF\Desktop\From desktop\Covalent\h2molecule.gif"/>
          <p:cNvPicPr>
            <a:picLocks noChangeAspect="1" noChangeArrowheads="1"/>
          </p:cNvPicPr>
          <p:nvPr/>
        </p:nvPicPr>
        <p:blipFill>
          <a:blip r:embed="rId2" cstate="print"/>
          <a:srcRect l="-2315" t="6964" r="-178" b="57570"/>
          <a:stretch>
            <a:fillRect/>
          </a:stretch>
        </p:blipFill>
        <p:spPr bwMode="auto">
          <a:xfrm>
            <a:off x="381001" y="1600200"/>
            <a:ext cx="5486399" cy="762000"/>
          </a:xfrm>
          <a:prstGeom prst="rect">
            <a:avLst/>
          </a:prstGeom>
          <a:noFill/>
        </p:spPr>
      </p:pic>
      <p:pic>
        <p:nvPicPr>
          <p:cNvPr id="5" name="Picture 2" descr="C:\Users\HF\Desktop\From desktop\Covalent\h2molecule.gif"/>
          <p:cNvPicPr>
            <a:picLocks noChangeAspect="1" noChangeArrowheads="1"/>
          </p:cNvPicPr>
          <p:nvPr/>
        </p:nvPicPr>
        <p:blipFill>
          <a:blip r:embed="rId2" cstate="print"/>
          <a:srcRect l="79957" t="73947" r="2342" b="6896"/>
          <a:stretch>
            <a:fillRect/>
          </a:stretch>
        </p:blipFill>
        <p:spPr bwMode="auto">
          <a:xfrm>
            <a:off x="6553200" y="1752600"/>
            <a:ext cx="1143000" cy="411480"/>
          </a:xfrm>
          <a:prstGeom prst="rect">
            <a:avLst/>
          </a:prstGeom>
          <a:noFill/>
        </p:spPr>
      </p:pic>
      <p:sp>
        <p:nvSpPr>
          <p:cNvPr id="6" name="TextBox 5"/>
          <p:cNvSpPr txBox="1"/>
          <p:nvPr/>
        </p:nvSpPr>
        <p:spPr>
          <a:xfrm>
            <a:off x="5867400" y="1676400"/>
            <a:ext cx="609600" cy="461665"/>
          </a:xfrm>
          <a:prstGeom prst="rect">
            <a:avLst/>
          </a:prstGeom>
          <a:noFill/>
        </p:spPr>
        <p:txBody>
          <a:bodyPr wrap="square" rtlCol="0">
            <a:spAutoFit/>
          </a:bodyPr>
          <a:lstStyle/>
          <a:p>
            <a:r>
              <a:rPr lang="en-US" sz="2400" b="1" dirty="0" smtClean="0">
                <a:latin typeface="Arial Rounded MT Bold" pitchFamily="34" charset="0"/>
              </a:rPr>
              <a:t>or</a:t>
            </a:r>
            <a:endParaRPr lang="en-US" sz="2400" b="1" dirty="0">
              <a:latin typeface="Arial Rounded MT Bold" pitchFamily="34" charset="0"/>
            </a:endParaRPr>
          </a:p>
        </p:txBody>
      </p:sp>
      <p:pic>
        <p:nvPicPr>
          <p:cNvPr id="7" name="Picture 6" descr="Ammonium"/>
          <p:cNvPicPr/>
          <p:nvPr/>
        </p:nvPicPr>
        <p:blipFill>
          <a:blip r:embed="rId3" cstate="print"/>
          <a:srcRect/>
          <a:stretch>
            <a:fillRect/>
          </a:stretch>
        </p:blipFill>
        <p:spPr bwMode="auto">
          <a:xfrm>
            <a:off x="1447800" y="4953000"/>
            <a:ext cx="1737360" cy="1447800"/>
          </a:xfrm>
          <a:prstGeom prst="rect">
            <a:avLst/>
          </a:prstGeom>
          <a:solidFill>
            <a:srgbClr val="FFFF00"/>
          </a:solidFill>
          <a:ln w="9525">
            <a:noFill/>
            <a:miter lim="800000"/>
            <a:headEnd/>
            <a:tailEnd/>
          </a:ln>
        </p:spPr>
      </p:pic>
      <p:pic>
        <p:nvPicPr>
          <p:cNvPr id="8" name="Picture 7" descr="Hydronium"/>
          <p:cNvPicPr/>
          <p:nvPr/>
        </p:nvPicPr>
        <p:blipFill>
          <a:blip r:embed="rId4" cstate="print"/>
          <a:srcRect/>
          <a:stretch>
            <a:fillRect/>
          </a:stretch>
        </p:blipFill>
        <p:spPr bwMode="auto">
          <a:xfrm>
            <a:off x="5029200" y="4876800"/>
            <a:ext cx="1828800" cy="1524000"/>
          </a:xfrm>
          <a:prstGeom prst="rect">
            <a:avLst/>
          </a:prstGeom>
          <a:solidFill>
            <a:srgbClr val="92D050"/>
          </a:solid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915400" cy="990600"/>
          </a:xfrm>
        </p:spPr>
        <p:txBody>
          <a:bodyPr>
            <a:noAutofit/>
          </a:bodyPr>
          <a:lstStyle/>
          <a:p>
            <a:r>
              <a:rPr lang="en-US" sz="3200" b="1" dirty="0" smtClean="0">
                <a:solidFill>
                  <a:srgbClr val="0000FF"/>
                </a:solidFill>
              </a:rPr>
              <a:t>         Covalent bonding Theories</a:t>
            </a:r>
            <a:endParaRPr lang="en-US" sz="3200" dirty="0">
              <a:solidFill>
                <a:srgbClr val="23C408"/>
              </a:solidFill>
            </a:endParaRPr>
          </a:p>
        </p:txBody>
      </p:sp>
      <p:sp>
        <p:nvSpPr>
          <p:cNvPr id="3" name="Content Placeholder 2"/>
          <p:cNvSpPr>
            <a:spLocks noGrp="1"/>
          </p:cNvSpPr>
          <p:nvPr>
            <p:ph sz="quarter" idx="1"/>
          </p:nvPr>
        </p:nvSpPr>
        <p:spPr>
          <a:xfrm>
            <a:off x="152400" y="2514600"/>
            <a:ext cx="8839200" cy="4191000"/>
          </a:xfrm>
        </p:spPr>
        <p:txBody>
          <a:bodyPr>
            <a:normAutofit lnSpcReduction="10000"/>
          </a:bodyPr>
          <a:lstStyle/>
          <a:p>
            <a:pPr algn="just">
              <a:buSzPct val="100000"/>
              <a:buFont typeface="Wingdings" pitchFamily="2" charset="2"/>
              <a:buChar char="v"/>
            </a:pPr>
            <a:r>
              <a:rPr lang="en-US" sz="2200" dirty="0" smtClean="0"/>
              <a:t>An American chemist named </a:t>
            </a:r>
            <a:r>
              <a:rPr lang="en-US" sz="2200" dirty="0" smtClean="0">
                <a:solidFill>
                  <a:srgbClr val="FF00FF"/>
                </a:solidFill>
              </a:rPr>
              <a:t>Gilbert N. Lewis </a:t>
            </a:r>
            <a:r>
              <a:rPr lang="en-US" sz="2200" dirty="0" smtClean="0"/>
              <a:t>developed the </a:t>
            </a:r>
            <a:r>
              <a:rPr lang="en-US" sz="2200" b="1" dirty="0" smtClean="0">
                <a:solidFill>
                  <a:srgbClr val="FF0000"/>
                </a:solidFill>
              </a:rPr>
              <a:t>Lewis bonding theory</a:t>
            </a:r>
            <a:r>
              <a:rPr lang="en-US" sz="2200" b="1" dirty="0" smtClean="0"/>
              <a:t> </a:t>
            </a:r>
            <a:r>
              <a:rPr lang="en-US" sz="2200" dirty="0" smtClean="0"/>
              <a:t>in which electrons are represented as dots called </a:t>
            </a:r>
            <a:r>
              <a:rPr lang="en-US" sz="2200" b="1" dirty="0" smtClean="0">
                <a:solidFill>
                  <a:srgbClr val="0000FF"/>
                </a:solidFill>
              </a:rPr>
              <a:t>Lewis structures </a:t>
            </a:r>
            <a:r>
              <a:rPr lang="en-US" sz="2200" dirty="0" smtClean="0">
                <a:solidFill>
                  <a:srgbClr val="0000FF"/>
                </a:solidFill>
              </a:rPr>
              <a:t>or </a:t>
            </a:r>
            <a:r>
              <a:rPr lang="en-US" sz="2200" b="1" dirty="0" smtClean="0">
                <a:solidFill>
                  <a:srgbClr val="0000FF"/>
                </a:solidFill>
              </a:rPr>
              <a:t>Lewis electron-dot formulas</a:t>
            </a:r>
            <a:r>
              <a:rPr lang="en-US" sz="2200" dirty="0" smtClean="0">
                <a:solidFill>
                  <a:srgbClr val="0000FF"/>
                </a:solidFill>
              </a:rPr>
              <a:t>. </a:t>
            </a:r>
          </a:p>
          <a:p>
            <a:pPr algn="just">
              <a:buSzPct val="100000"/>
              <a:buFont typeface="Wingdings" pitchFamily="2" charset="2"/>
              <a:buChar char="v"/>
            </a:pPr>
            <a:endParaRPr lang="en-US" sz="2200" dirty="0" smtClean="0">
              <a:solidFill>
                <a:srgbClr val="0000FF"/>
              </a:solidFill>
            </a:endParaRPr>
          </a:p>
          <a:p>
            <a:pPr algn="just">
              <a:buSzPct val="100000"/>
              <a:buFont typeface="Wingdings" pitchFamily="2" charset="2"/>
              <a:buChar char="v"/>
            </a:pPr>
            <a:r>
              <a:rPr lang="en-US" sz="2200" dirty="0" smtClean="0"/>
              <a:t>Today we use Lewis structures to determine how atoms are </a:t>
            </a:r>
            <a:r>
              <a:rPr lang="en-US" sz="2200" dirty="0" smtClean="0">
                <a:solidFill>
                  <a:srgbClr val="0000FF"/>
                </a:solidFill>
              </a:rPr>
              <a:t>arranged in a molecule </a:t>
            </a:r>
            <a:r>
              <a:rPr lang="en-US" sz="2200" dirty="0" smtClean="0"/>
              <a:t>and to </a:t>
            </a:r>
            <a:r>
              <a:rPr lang="en-US" sz="2200" dirty="0" smtClean="0">
                <a:solidFill>
                  <a:srgbClr val="FF00FF"/>
                </a:solidFill>
              </a:rPr>
              <a:t>predict the 3D shape </a:t>
            </a:r>
            <a:r>
              <a:rPr lang="en-US" sz="2200" dirty="0" smtClean="0"/>
              <a:t>of molecules. </a:t>
            </a:r>
          </a:p>
          <a:p>
            <a:pPr algn="just">
              <a:buSzPct val="100000"/>
              <a:buFont typeface="Wingdings" pitchFamily="2" charset="2"/>
              <a:buChar char="v"/>
            </a:pPr>
            <a:endParaRPr lang="en-US" sz="2200" dirty="0" smtClean="0"/>
          </a:p>
          <a:p>
            <a:pPr algn="just">
              <a:buSzPct val="100000"/>
              <a:buFont typeface="Wingdings" pitchFamily="2" charset="2"/>
              <a:buChar char="v"/>
            </a:pPr>
            <a:r>
              <a:rPr lang="en-US" sz="2200" dirty="0" smtClean="0"/>
              <a:t>Knowing the shape of a molecule allows us to explain the observed </a:t>
            </a:r>
            <a:r>
              <a:rPr lang="en-US" sz="2200" dirty="0" smtClean="0">
                <a:solidFill>
                  <a:srgbClr val="0000FF"/>
                </a:solidFill>
              </a:rPr>
              <a:t>properties</a:t>
            </a:r>
            <a:r>
              <a:rPr lang="en-US" sz="2200" dirty="0" smtClean="0"/>
              <a:t> and </a:t>
            </a:r>
            <a:r>
              <a:rPr lang="en-US" sz="2200" dirty="0" smtClean="0">
                <a:solidFill>
                  <a:srgbClr val="0000FF"/>
                </a:solidFill>
              </a:rPr>
              <a:t>behavior</a:t>
            </a:r>
            <a:r>
              <a:rPr lang="en-US" sz="2200" dirty="0" smtClean="0"/>
              <a:t> of these substances. </a:t>
            </a:r>
          </a:p>
          <a:p>
            <a:pPr algn="just">
              <a:buSzPct val="100000"/>
              <a:buFont typeface="Wingdings" pitchFamily="2" charset="2"/>
              <a:buChar char="v"/>
            </a:pPr>
            <a:r>
              <a:rPr lang="en-US" sz="2200" dirty="0" smtClean="0"/>
              <a:t>Nonmetal atoms form bonds to achieve a </a:t>
            </a:r>
            <a:r>
              <a:rPr lang="en-US" sz="2200" dirty="0" smtClean="0">
                <a:solidFill>
                  <a:srgbClr val="0000FF"/>
                </a:solidFill>
              </a:rPr>
              <a:t>Noble Gas electron configuration</a:t>
            </a:r>
            <a:r>
              <a:rPr lang="en-US" sz="2200" dirty="0" smtClean="0"/>
              <a:t>. </a:t>
            </a:r>
            <a:endParaRPr lang="en-US" sz="2200" dirty="0"/>
          </a:p>
        </p:txBody>
      </p:sp>
      <p:sp>
        <p:nvSpPr>
          <p:cNvPr id="4" name="Rectangle 3"/>
          <p:cNvSpPr/>
          <p:nvPr/>
        </p:nvSpPr>
        <p:spPr>
          <a:xfrm>
            <a:off x="533400" y="1600200"/>
            <a:ext cx="2993705" cy="584775"/>
          </a:xfrm>
          <a:prstGeom prst="rect">
            <a:avLst/>
          </a:prstGeom>
        </p:spPr>
        <p:txBody>
          <a:bodyPr wrap="none">
            <a:spAutoFit/>
          </a:bodyPr>
          <a:lstStyle/>
          <a:p>
            <a:r>
              <a:rPr lang="en-US" sz="3200" b="1" dirty="0" smtClean="0">
                <a:solidFill>
                  <a:srgbClr val="23C408"/>
                </a:solidFill>
              </a:rPr>
              <a:t>Lewis Structure</a:t>
            </a:r>
            <a:endParaRPr lang="en-US" sz="3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838200"/>
          </a:xfrm>
        </p:spPr>
        <p:txBody>
          <a:bodyPr/>
          <a:lstStyle/>
          <a:p>
            <a:r>
              <a:rPr lang="en-US" b="1" dirty="0" smtClean="0">
                <a:solidFill>
                  <a:srgbClr val="23C408"/>
                </a:solidFill>
              </a:rPr>
              <a:t>Lewis Structure</a:t>
            </a:r>
            <a:endParaRPr lang="en-US" dirty="0"/>
          </a:p>
        </p:txBody>
      </p:sp>
      <p:sp>
        <p:nvSpPr>
          <p:cNvPr id="3" name="Content Placeholder 2"/>
          <p:cNvSpPr>
            <a:spLocks noGrp="1"/>
          </p:cNvSpPr>
          <p:nvPr>
            <p:ph sz="quarter" idx="1"/>
          </p:nvPr>
        </p:nvSpPr>
        <p:spPr>
          <a:xfrm>
            <a:off x="152400" y="1447800"/>
            <a:ext cx="8763000" cy="5181600"/>
          </a:xfrm>
        </p:spPr>
        <p:txBody>
          <a:bodyPr>
            <a:normAutofit/>
          </a:bodyPr>
          <a:lstStyle/>
          <a:p>
            <a:pPr algn="just">
              <a:buSzPct val="100000"/>
              <a:buFont typeface="Wingdings" pitchFamily="2" charset="2"/>
              <a:buChar char="v"/>
            </a:pPr>
            <a:r>
              <a:rPr lang="en-US" sz="2200" dirty="0" smtClean="0"/>
              <a:t>They simply </a:t>
            </a:r>
            <a:r>
              <a:rPr lang="en-US" sz="2200" dirty="0" smtClean="0">
                <a:solidFill>
                  <a:srgbClr val="FF0000"/>
                </a:solidFill>
              </a:rPr>
              <a:t>share</a:t>
            </a:r>
            <a:r>
              <a:rPr lang="en-US" sz="2200" dirty="0" smtClean="0"/>
              <a:t> the electrons in a </a:t>
            </a:r>
            <a:r>
              <a:rPr lang="en-US" sz="2200" b="1" dirty="0" smtClean="0">
                <a:solidFill>
                  <a:srgbClr val="0000FF"/>
                </a:solidFill>
              </a:rPr>
              <a:t>covalent bond </a:t>
            </a:r>
            <a:r>
              <a:rPr lang="en-US" sz="2200" dirty="0" smtClean="0"/>
              <a:t>instead of taking electrons away from one another to form ions.</a:t>
            </a:r>
          </a:p>
          <a:p>
            <a:pPr algn="just">
              <a:buSzPct val="100000"/>
              <a:buFont typeface="Wingdings" pitchFamily="2" charset="2"/>
              <a:buChar char="v"/>
            </a:pPr>
            <a:endParaRPr lang="en-US" sz="2200" dirty="0" smtClean="0"/>
          </a:p>
          <a:p>
            <a:pPr algn="just">
              <a:buSzPct val="100000"/>
              <a:buFont typeface="Wingdings" pitchFamily="2" charset="2"/>
              <a:buChar char="v"/>
            </a:pPr>
            <a:r>
              <a:rPr lang="en-US" sz="2200" dirty="0" smtClean="0"/>
              <a:t>According to </a:t>
            </a:r>
            <a:r>
              <a:rPr lang="en-US" sz="2200" dirty="0" smtClean="0">
                <a:solidFill>
                  <a:srgbClr val="0000FF"/>
                </a:solidFill>
              </a:rPr>
              <a:t>Lewis</a:t>
            </a:r>
            <a:r>
              <a:rPr lang="en-US" sz="2200" dirty="0" smtClean="0"/>
              <a:t> a covalent bond defined as an interaction of two atoms which are </a:t>
            </a:r>
            <a:r>
              <a:rPr lang="en-US" sz="2200" dirty="0" smtClean="0">
                <a:solidFill>
                  <a:srgbClr val="FF00FF"/>
                </a:solidFill>
              </a:rPr>
              <a:t>held together by a pair of electrons</a:t>
            </a:r>
            <a:r>
              <a:rPr lang="en-US" sz="2200" dirty="0" smtClean="0"/>
              <a:t> located between the </a:t>
            </a:r>
            <a:r>
              <a:rPr lang="en-US" sz="2200" dirty="0" smtClean="0">
                <a:solidFill>
                  <a:srgbClr val="0000FF"/>
                </a:solidFill>
              </a:rPr>
              <a:t>two atoms.</a:t>
            </a:r>
          </a:p>
          <a:p>
            <a:pPr algn="just">
              <a:buSzPct val="100000"/>
              <a:buFont typeface="Wingdings" pitchFamily="2" charset="2"/>
              <a:buChar char="v"/>
            </a:pPr>
            <a:endParaRPr lang="en-US" sz="2200" dirty="0" smtClean="0">
              <a:solidFill>
                <a:srgbClr val="0000FF"/>
              </a:solidFill>
            </a:endParaRPr>
          </a:p>
          <a:p>
            <a:pPr algn="just">
              <a:buSzPct val="100000"/>
              <a:buFont typeface="Wingdings" pitchFamily="2" charset="2"/>
              <a:buChar char="v"/>
            </a:pPr>
            <a:r>
              <a:rPr lang="en-US" sz="2200" dirty="0" smtClean="0"/>
              <a:t>The following generalizations are helpful in constructing </a:t>
            </a:r>
            <a:r>
              <a:rPr lang="en-US" sz="2200" dirty="0" smtClean="0">
                <a:solidFill>
                  <a:srgbClr val="0000FF"/>
                </a:solidFill>
              </a:rPr>
              <a:t>Lewis structures</a:t>
            </a:r>
            <a:r>
              <a:rPr lang="en-US" sz="2200" dirty="0" smtClean="0"/>
              <a:t>:</a:t>
            </a:r>
          </a:p>
          <a:p>
            <a:pPr lvl="1" algn="just">
              <a:buSzPct val="100000"/>
              <a:buFont typeface="Wingdings" pitchFamily="2" charset="2"/>
              <a:buChar char="v"/>
            </a:pPr>
            <a:r>
              <a:rPr lang="en-US" sz="2200" dirty="0" smtClean="0">
                <a:solidFill>
                  <a:srgbClr val="FF0000"/>
                </a:solidFill>
              </a:rPr>
              <a:t>Count the total number of </a:t>
            </a:r>
            <a:r>
              <a:rPr lang="en-US" sz="2200" dirty="0" smtClean="0">
                <a:solidFill>
                  <a:srgbClr val="0000FF"/>
                </a:solidFill>
              </a:rPr>
              <a:t>valence electrons </a:t>
            </a:r>
            <a:r>
              <a:rPr lang="en-US" sz="2200" dirty="0" smtClean="0">
                <a:solidFill>
                  <a:srgbClr val="FF0000"/>
                </a:solidFill>
              </a:rPr>
              <a:t>present in the atoms.</a:t>
            </a:r>
          </a:p>
          <a:p>
            <a:pPr lvl="1" algn="just">
              <a:buSzPct val="100000"/>
              <a:buFont typeface="Wingdings" pitchFamily="2" charset="2"/>
              <a:buChar char="v"/>
            </a:pPr>
            <a:r>
              <a:rPr lang="en-US" sz="2200" dirty="0" smtClean="0">
                <a:solidFill>
                  <a:srgbClr val="0000FF"/>
                </a:solidFill>
              </a:rPr>
              <a:t>The </a:t>
            </a:r>
            <a:r>
              <a:rPr lang="en-US" sz="2200" i="1" dirty="0" smtClean="0">
                <a:solidFill>
                  <a:srgbClr val="0000FF"/>
                </a:solidFill>
              </a:rPr>
              <a:t>least </a:t>
            </a:r>
            <a:r>
              <a:rPr lang="en-US" sz="2200" dirty="0" smtClean="0">
                <a:solidFill>
                  <a:srgbClr val="0000FF"/>
                </a:solidFill>
              </a:rPr>
              <a:t>electronegative atom in a molecule is often located in </a:t>
            </a:r>
            <a:r>
              <a:rPr lang="en-US" sz="2200" dirty="0" smtClean="0">
                <a:solidFill>
                  <a:srgbClr val="FF0000"/>
                </a:solidFill>
              </a:rPr>
              <a:t>the </a:t>
            </a:r>
            <a:r>
              <a:rPr lang="en-US" sz="2200" i="1" dirty="0" smtClean="0">
                <a:solidFill>
                  <a:srgbClr val="FF0000"/>
                </a:solidFill>
              </a:rPr>
              <a:t>central </a:t>
            </a:r>
            <a:r>
              <a:rPr lang="en-US" sz="2200" dirty="0" smtClean="0">
                <a:solidFill>
                  <a:srgbClr val="FF0000"/>
                </a:solidFill>
              </a:rPr>
              <a:t>position</a:t>
            </a:r>
            <a:r>
              <a:rPr lang="en-US" sz="2200" dirty="0" smtClean="0">
                <a:solidFill>
                  <a:srgbClr val="0000FF"/>
                </a:solidFill>
              </a:rPr>
              <a:t> and the </a:t>
            </a:r>
            <a:r>
              <a:rPr lang="en-US" sz="2200" i="1" dirty="0" smtClean="0">
                <a:solidFill>
                  <a:srgbClr val="0000FF"/>
                </a:solidFill>
              </a:rPr>
              <a:t>more </a:t>
            </a:r>
            <a:r>
              <a:rPr lang="en-US" sz="2200" dirty="0" smtClean="0">
                <a:solidFill>
                  <a:srgbClr val="0000FF"/>
                </a:solidFill>
              </a:rPr>
              <a:t>electronegative atoms occupy the </a:t>
            </a:r>
            <a:r>
              <a:rPr lang="en-US" sz="2200" i="1" dirty="0" smtClean="0">
                <a:solidFill>
                  <a:srgbClr val="FF0000"/>
                </a:solidFill>
              </a:rPr>
              <a:t>outer </a:t>
            </a:r>
            <a:r>
              <a:rPr lang="en-US" sz="2200" dirty="0" smtClean="0">
                <a:solidFill>
                  <a:srgbClr val="FF0000"/>
                </a:solidFill>
              </a:rPr>
              <a:t>(terminal) positions.</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ustom 7">
      <a:majorFont>
        <a:latin typeface="Times New Roman"/>
        <a:ea typeface=""/>
        <a:cs typeface=""/>
      </a:majorFont>
      <a:minorFont>
        <a:latin typeface="Times New Roman"/>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Theme12</Template>
  <TotalTime>2954</TotalTime>
  <Words>3963</Words>
  <Application>Microsoft Office PowerPoint</Application>
  <PresentationFormat>On-screen Show (4:3)</PresentationFormat>
  <Paragraphs>390</Paragraphs>
  <Slides>60</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2" baseType="lpstr">
      <vt:lpstr>Median</vt:lpstr>
      <vt:lpstr>CS ChemDraw Drawing</vt:lpstr>
      <vt:lpstr>Unit Four  </vt:lpstr>
      <vt:lpstr>Chemical Bonding</vt:lpstr>
      <vt:lpstr>Types of Chemical Bonding</vt:lpstr>
      <vt:lpstr>Ionic Bond</vt:lpstr>
      <vt:lpstr>Covalent Bond</vt:lpstr>
      <vt:lpstr>Covalent bond</vt:lpstr>
      <vt:lpstr>Slide 7</vt:lpstr>
      <vt:lpstr>         Covalent bonding Theories</vt:lpstr>
      <vt:lpstr>Lewis Structure</vt:lpstr>
      <vt:lpstr>Lewis Structure</vt:lpstr>
      <vt:lpstr>Lewis Structure: Examples</vt:lpstr>
      <vt:lpstr>Lewis Structure :Limitations</vt:lpstr>
      <vt:lpstr>Sidg wick-Powell theory</vt:lpstr>
      <vt:lpstr>Sidg wick-Powell theory</vt:lpstr>
      <vt:lpstr>Valence shell electron pair repulsion theory (VSEPR)</vt:lpstr>
      <vt:lpstr>VSEPR theory</vt:lpstr>
      <vt:lpstr>Slide 17</vt:lpstr>
      <vt:lpstr>VSEPR  Theory: How it works</vt:lpstr>
      <vt:lpstr>VSEPR  Theory: How it works</vt:lpstr>
      <vt:lpstr>VSEPR Theory: Examples</vt:lpstr>
      <vt:lpstr>VSEPR Theory: Examples</vt:lpstr>
      <vt:lpstr>VSEPR Theory: Examples</vt:lpstr>
      <vt:lpstr>VSEPR Theory: Examples</vt:lpstr>
      <vt:lpstr>VSEPR Theory: Examples</vt:lpstr>
      <vt:lpstr>VSEPR Theory: Examples</vt:lpstr>
      <vt:lpstr>VSEPR Theory: Examples</vt:lpstr>
      <vt:lpstr>VSEPR Theory: Limitations</vt:lpstr>
      <vt:lpstr>Valence Bond theory and Hybrid orbitals</vt:lpstr>
      <vt:lpstr>Hybridization and Hybrid orbitals</vt:lpstr>
      <vt:lpstr>Hybridization and Hybrid orbitals</vt:lpstr>
      <vt:lpstr>Hybridization and Hybrid orbitals</vt:lpstr>
      <vt:lpstr>Hybridization and Hybrid orbitals</vt:lpstr>
      <vt:lpstr>Types of Hybridization</vt:lpstr>
      <vt:lpstr>Types of Hybridization</vt:lpstr>
      <vt:lpstr>sp Hybridization</vt:lpstr>
      <vt:lpstr>sp2 Hybridization</vt:lpstr>
      <vt:lpstr>sp2 Hybridization</vt:lpstr>
      <vt:lpstr>sp3 Hybridization</vt:lpstr>
      <vt:lpstr>sp3 Hybridization</vt:lpstr>
      <vt:lpstr>Molecular Orbital Theory (MOT)</vt:lpstr>
      <vt:lpstr>MOT</vt:lpstr>
      <vt:lpstr> Linear Combination of Atomic Orbitals (LCAO)</vt:lpstr>
      <vt:lpstr>LCAO</vt:lpstr>
      <vt:lpstr>Types of Bonds in Molecular orbital</vt:lpstr>
      <vt:lpstr>Determining Bond Order</vt:lpstr>
      <vt:lpstr>Rules of MOT</vt:lpstr>
      <vt:lpstr>Drawing Molecular Orbital Diagrams</vt:lpstr>
      <vt:lpstr>MO Energy level Diagram for Homonuclear and Heteronuclear Diatomic Molecules</vt:lpstr>
      <vt:lpstr>MO Energy level Diagram</vt:lpstr>
      <vt:lpstr>Examples</vt:lpstr>
      <vt:lpstr>Examples</vt:lpstr>
      <vt:lpstr>Examples</vt:lpstr>
      <vt:lpstr>Metallic Bond</vt:lpstr>
      <vt:lpstr>General properties of metals</vt:lpstr>
      <vt:lpstr>General properties of metals</vt:lpstr>
      <vt:lpstr>General properties of metals</vt:lpstr>
      <vt:lpstr>Bonding in Metals</vt:lpstr>
      <vt:lpstr>Bonding in Metals</vt:lpstr>
      <vt:lpstr>Slide 59</vt:lpstr>
      <vt:lpstr>Assignments: Presentation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HF</dc:creator>
  <cp:lastModifiedBy>KEFIE</cp:lastModifiedBy>
  <cp:revision>611</cp:revision>
  <dcterms:created xsi:type="dcterms:W3CDTF">2013-10-25T22:08:41Z</dcterms:created>
  <dcterms:modified xsi:type="dcterms:W3CDTF">2014-12-23T12:14:41Z</dcterms:modified>
</cp:coreProperties>
</file>